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Raleway"/>
      <p:regular r:id="rId39"/>
      <p:bold r:id="rId40"/>
      <p:italic r:id="rId41"/>
      <p:boldItalic r:id="rId42"/>
    </p:embeddedFont>
    <p:embeddedFont>
      <p:font typeface="Source Sans Pr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bold.fntdata"/><Relationship Id="rId20" Type="http://schemas.openxmlformats.org/officeDocument/2006/relationships/slide" Target="slides/slide15.xml"/><Relationship Id="rId42" Type="http://schemas.openxmlformats.org/officeDocument/2006/relationships/font" Target="fonts/Raleway-boldItalic.fntdata"/><Relationship Id="rId41" Type="http://schemas.openxmlformats.org/officeDocument/2006/relationships/font" Target="fonts/Raleway-italic.fntdata"/><Relationship Id="rId22" Type="http://schemas.openxmlformats.org/officeDocument/2006/relationships/slide" Target="slides/slide17.xml"/><Relationship Id="rId44" Type="http://schemas.openxmlformats.org/officeDocument/2006/relationships/font" Target="fonts/SourceSansPro-bold.fntdata"/><Relationship Id="rId21" Type="http://schemas.openxmlformats.org/officeDocument/2006/relationships/slide" Target="slides/slide16.xml"/><Relationship Id="rId43" Type="http://schemas.openxmlformats.org/officeDocument/2006/relationships/font" Target="fonts/SourceSansPro-regular.fntdata"/><Relationship Id="rId24" Type="http://schemas.openxmlformats.org/officeDocument/2006/relationships/slide" Target="slides/slide19.xml"/><Relationship Id="rId46" Type="http://schemas.openxmlformats.org/officeDocument/2006/relationships/font" Target="fonts/SourceSansPro-boldItalic.fntdata"/><Relationship Id="rId23" Type="http://schemas.openxmlformats.org/officeDocument/2006/relationships/slide" Target="slides/slide18.xml"/><Relationship Id="rId45" Type="http://schemas.openxmlformats.org/officeDocument/2006/relationships/font" Target="fonts/SourceSansPr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aleway-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e21e228d64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e21e228d64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e21e228d64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e21e228d64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e21e228d64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e21e228d6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e21e228d64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e21e228d64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e245e4891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e245e4891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e245e4891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e245e4891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e245e4891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e245e4891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e245e4891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e245e4891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e245e4891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e245e4891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e245e48916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e245e48916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e21e228d64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e21e228d64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e245e4891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e245e4891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e245e4891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e245e4891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e245e4891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e245e4891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e245e48916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e245e48916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e245e48916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e245e48916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245e48916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e245e48916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e245e48916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e245e48916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e245e48916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e245e48916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e245e48916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e245e48916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e14ba417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e14ba417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e21e228d64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e21e228d64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e14ba4179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e14ba4179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e14ba4179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e14ba4179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e14ba4179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e14ba4179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e14ba4179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e14ba4179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e21e228d6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e21e228d6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e21e228d64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e21e228d6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e21e228d64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e21e228d64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e21e228d64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e21e228d64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e21e228d64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e21e228d64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e21e228d64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e21e228d64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txBox="1"/>
          <p:nvPr>
            <p:ph type="ctrTitle"/>
          </p:nvPr>
        </p:nvSpPr>
        <p:spPr>
          <a:xfrm>
            <a:off x="485875" y="264475"/>
            <a:ext cx="8183700" cy="147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180"/>
              <a:t>Разработка, приобретение и модернизация информационных систем</a:t>
            </a:r>
            <a:endParaRPr sz="3180"/>
          </a:p>
        </p:txBody>
      </p:sp>
      <p:sp>
        <p:nvSpPr>
          <p:cNvPr id="59" name="Google Shape;59;p13"/>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en" sz="2100"/>
              <a:t>Выполнил студент группы 191-351</a:t>
            </a:r>
            <a:endParaRPr sz="2100"/>
          </a:p>
          <a:p>
            <a:pPr indent="0" lvl="0" marL="0" rtl="0" algn="l">
              <a:lnSpc>
                <a:spcPct val="90000"/>
              </a:lnSpc>
              <a:spcBef>
                <a:spcPts val="0"/>
              </a:spcBef>
              <a:spcAft>
                <a:spcPts val="0"/>
              </a:spcAft>
              <a:buNone/>
            </a:pPr>
            <a:r>
              <a:rPr lang="en" sz="2100"/>
              <a:t>Гладышев Федор Павлович</a:t>
            </a:r>
            <a:endParaRPr sz="2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45325" y="2260050"/>
            <a:ext cx="8520600" cy="623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Разработка ИС</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Определение требований</a:t>
            </a:r>
            <a:endParaRPr sz="2000"/>
          </a:p>
        </p:txBody>
      </p:sp>
      <p:sp>
        <p:nvSpPr>
          <p:cNvPr id="125" name="Google Shape;125;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457200" lvl="0" marL="0" rtl="0" algn="l">
              <a:spcBef>
                <a:spcPts val="0"/>
              </a:spcBef>
              <a:spcAft>
                <a:spcPts val="1200"/>
              </a:spcAft>
              <a:buNone/>
            </a:pPr>
            <a:r>
              <a:rPr lang="en" sz="1400">
                <a:solidFill>
                  <a:schemeClr val="dk2"/>
                </a:solidFill>
                <a:highlight>
                  <a:srgbClr val="FFFFFF"/>
                </a:highlight>
                <a:latin typeface="Raleway"/>
                <a:ea typeface="Raleway"/>
                <a:cs typeface="Raleway"/>
                <a:sym typeface="Raleway"/>
              </a:rPr>
              <a:t>Разработка любой системы начинается с постановки задачи. ИС, как правило, создается для большого количества пользователей. Каждый из них  предъявляет собственные требования к системе. На этом этапе необходимо выявить всех потенциальных пользователей ИС, и для каждого из них составить список требований к ней. Так будут сформулированы основные функциональные требования к системе.</a:t>
            </a:r>
            <a:endParaRPr sz="1400">
              <a:solidFill>
                <a:schemeClr val="dk2"/>
              </a:solidFill>
              <a:latin typeface="Raleway"/>
              <a:ea typeface="Raleway"/>
              <a:cs typeface="Raleway"/>
              <a:sym typeface="Raleway"/>
            </a:endParaRPr>
          </a:p>
        </p:txBody>
      </p:sp>
      <p:pic>
        <p:nvPicPr>
          <p:cNvPr id="126" name="Google Shape;126;p23"/>
          <p:cNvPicPr preferRelativeResize="0"/>
          <p:nvPr/>
        </p:nvPicPr>
        <p:blipFill>
          <a:blip r:embed="rId3">
            <a:alphaModFix/>
          </a:blip>
          <a:stretch>
            <a:fillRect/>
          </a:stretch>
        </p:blipFill>
        <p:spPr>
          <a:xfrm>
            <a:off x="2739788" y="2422075"/>
            <a:ext cx="3664425" cy="26261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55000"/>
              <a:buFont typeface="Arial"/>
              <a:buNone/>
            </a:pPr>
            <a:r>
              <a:rPr lang="en" sz="2000"/>
              <a:t>Определение требований к ИС (сотрудник)</a:t>
            </a:r>
            <a:endParaRPr/>
          </a:p>
        </p:txBody>
      </p:sp>
      <p:sp>
        <p:nvSpPr>
          <p:cNvPr id="132" name="Google Shape;132;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2"/>
              </a:buClr>
              <a:buSzPts val="1400"/>
              <a:buFont typeface="Raleway"/>
              <a:buChar char="●"/>
            </a:pPr>
            <a:r>
              <a:rPr lang="en" sz="1400">
                <a:solidFill>
                  <a:schemeClr val="dk2"/>
                </a:solidFill>
                <a:latin typeface="Raleway"/>
                <a:ea typeface="Raleway"/>
                <a:cs typeface="Raleway"/>
                <a:sym typeface="Raleway"/>
              </a:rPr>
              <a:t>расширяемая и масштабируемая система;</a:t>
            </a:r>
            <a:endParaRPr sz="1400">
              <a:solidFill>
                <a:schemeClr val="dk2"/>
              </a:solidFill>
              <a:latin typeface="Raleway"/>
              <a:ea typeface="Raleway"/>
              <a:cs typeface="Raleway"/>
              <a:sym typeface="Raleway"/>
            </a:endParaRPr>
          </a:p>
          <a:p>
            <a:pPr indent="-317500" lvl="0" marL="457200" rtl="0" algn="l">
              <a:spcBef>
                <a:spcPts val="0"/>
              </a:spcBef>
              <a:spcAft>
                <a:spcPts val="0"/>
              </a:spcAft>
              <a:buClr>
                <a:schemeClr val="dk2"/>
              </a:buClr>
              <a:buSzPts val="1400"/>
              <a:buFont typeface="Raleway"/>
              <a:buChar char="●"/>
            </a:pPr>
            <a:r>
              <a:rPr lang="en" sz="1400">
                <a:solidFill>
                  <a:schemeClr val="dk2"/>
                </a:solidFill>
                <a:latin typeface="Raleway"/>
                <a:ea typeface="Raleway"/>
                <a:cs typeface="Raleway"/>
                <a:sym typeface="Raleway"/>
              </a:rPr>
              <a:t>взаимодействующая с другими ИС (в случае продажи франшизы);</a:t>
            </a:r>
            <a:endParaRPr sz="1400">
              <a:solidFill>
                <a:schemeClr val="dk2"/>
              </a:solidFill>
              <a:latin typeface="Raleway"/>
              <a:ea typeface="Raleway"/>
              <a:cs typeface="Raleway"/>
              <a:sym typeface="Raleway"/>
            </a:endParaRPr>
          </a:p>
          <a:p>
            <a:pPr indent="-317500" lvl="0" marL="457200" rtl="0" algn="l">
              <a:spcBef>
                <a:spcPts val="0"/>
              </a:spcBef>
              <a:spcAft>
                <a:spcPts val="0"/>
              </a:spcAft>
              <a:buClr>
                <a:schemeClr val="dk2"/>
              </a:buClr>
              <a:buSzPts val="1400"/>
              <a:buFont typeface="Raleway"/>
              <a:buChar char="●"/>
            </a:pPr>
            <a:r>
              <a:rPr lang="en" sz="1400">
                <a:solidFill>
                  <a:schemeClr val="dk2"/>
                </a:solidFill>
                <a:latin typeface="Raleway"/>
                <a:ea typeface="Raleway"/>
                <a:cs typeface="Raleway"/>
                <a:sym typeface="Raleway"/>
              </a:rPr>
              <a:t>с</a:t>
            </a:r>
            <a:r>
              <a:rPr lang="en" sz="1400">
                <a:solidFill>
                  <a:schemeClr val="dk2"/>
                </a:solidFill>
                <a:latin typeface="Raleway"/>
                <a:ea typeface="Raleway"/>
                <a:cs typeface="Raleway"/>
                <a:sym typeface="Raleway"/>
              </a:rPr>
              <a:t>тандартизованность (быстрый старт для специалистов, обладающих знаниями международных стандартов);</a:t>
            </a:r>
            <a:endParaRPr sz="1400">
              <a:solidFill>
                <a:schemeClr val="dk2"/>
              </a:solidFill>
              <a:latin typeface="Raleway"/>
              <a:ea typeface="Raleway"/>
              <a:cs typeface="Raleway"/>
              <a:sym typeface="Raleway"/>
            </a:endParaRPr>
          </a:p>
          <a:p>
            <a:pPr indent="-317500" lvl="0" marL="457200" rtl="0" algn="l">
              <a:spcBef>
                <a:spcPts val="0"/>
              </a:spcBef>
              <a:spcAft>
                <a:spcPts val="0"/>
              </a:spcAft>
              <a:buClr>
                <a:schemeClr val="dk2"/>
              </a:buClr>
              <a:buSzPts val="1400"/>
              <a:buFont typeface="Raleway"/>
              <a:buChar char="●"/>
            </a:pPr>
            <a:r>
              <a:rPr lang="en" sz="1400">
                <a:solidFill>
                  <a:schemeClr val="dk2"/>
                </a:solidFill>
                <a:latin typeface="Raleway"/>
                <a:ea typeface="Raleway"/>
                <a:cs typeface="Raleway"/>
                <a:sym typeface="Raleway"/>
              </a:rPr>
              <a:t>д</a:t>
            </a:r>
            <a:r>
              <a:rPr lang="en" sz="1400">
                <a:solidFill>
                  <a:schemeClr val="dk2"/>
                </a:solidFill>
                <a:latin typeface="Raleway"/>
                <a:ea typeface="Raleway"/>
                <a:cs typeface="Raleway"/>
                <a:sym typeface="Raleway"/>
              </a:rPr>
              <a:t>ружественность (удобная в использовании аппаратная часть, интуитивно-понятный интерфейс ПО и т.д.);</a:t>
            </a:r>
            <a:endParaRPr sz="1400">
              <a:solidFill>
                <a:schemeClr val="dk2"/>
              </a:solidFill>
              <a:latin typeface="Raleway"/>
              <a:ea typeface="Raleway"/>
              <a:cs typeface="Raleway"/>
              <a:sym typeface="Raleway"/>
            </a:endParaRPr>
          </a:p>
          <a:p>
            <a:pPr indent="0" lvl="0" marL="0" rtl="0" algn="l">
              <a:spcBef>
                <a:spcPts val="1200"/>
              </a:spcBef>
              <a:spcAft>
                <a:spcPts val="1200"/>
              </a:spcAft>
              <a:buClr>
                <a:schemeClr val="dk2"/>
              </a:buClr>
              <a:buSzPts val="1100"/>
              <a:buFont typeface="Arial"/>
              <a:buNone/>
            </a:pPr>
            <a:r>
              <a:t/>
            </a:r>
            <a:endParaRPr/>
          </a:p>
        </p:txBody>
      </p:sp>
      <p:pic>
        <p:nvPicPr>
          <p:cNvPr id="133" name="Google Shape;133;p24"/>
          <p:cNvPicPr preferRelativeResize="0"/>
          <p:nvPr/>
        </p:nvPicPr>
        <p:blipFill>
          <a:blip r:embed="rId3">
            <a:alphaModFix/>
          </a:blip>
          <a:stretch>
            <a:fillRect/>
          </a:stretch>
        </p:blipFill>
        <p:spPr>
          <a:xfrm>
            <a:off x="2136363" y="2824396"/>
            <a:ext cx="4871274" cy="2045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55000"/>
              <a:buFont typeface="Arial"/>
              <a:buNone/>
            </a:pPr>
            <a:r>
              <a:rPr lang="en" sz="2000"/>
              <a:t>Определение требований (клиент)</a:t>
            </a:r>
            <a:endParaRPr/>
          </a:p>
        </p:txBody>
      </p:sp>
      <p:sp>
        <p:nvSpPr>
          <p:cNvPr id="139" name="Google Shape;139;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457200" lvl="0" marL="0" rtl="0" algn="l">
              <a:spcBef>
                <a:spcPts val="0"/>
              </a:spcBef>
              <a:spcAft>
                <a:spcPts val="0"/>
              </a:spcAft>
              <a:buNone/>
            </a:pPr>
            <a:r>
              <a:rPr lang="en" sz="1400">
                <a:solidFill>
                  <a:schemeClr val="dk2"/>
                </a:solidFill>
                <a:latin typeface="Raleway"/>
                <a:ea typeface="Raleway"/>
                <a:cs typeface="Raleway"/>
                <a:sym typeface="Raleway"/>
              </a:rPr>
              <a:t>Для клиентов организации </a:t>
            </a:r>
            <a:r>
              <a:rPr lang="en" sz="1400">
                <a:solidFill>
                  <a:schemeClr val="dk2"/>
                </a:solidFill>
                <a:latin typeface="Raleway"/>
                <a:ea typeface="Raleway"/>
                <a:cs typeface="Raleway"/>
                <a:sym typeface="Raleway"/>
              </a:rPr>
              <a:t>«Альфа-Омега» как для покупателей в онлайн-магазине важна лишь фронтэнд составляющая ИС и стабильность ее работы:</a:t>
            </a:r>
            <a:endParaRPr sz="1400">
              <a:solidFill>
                <a:schemeClr val="dk2"/>
              </a:solidFill>
              <a:latin typeface="Raleway"/>
              <a:ea typeface="Raleway"/>
              <a:cs typeface="Raleway"/>
              <a:sym typeface="Raleway"/>
            </a:endParaRPr>
          </a:p>
          <a:p>
            <a:pPr indent="-317500" lvl="0" marL="457200" rtl="0" algn="l">
              <a:spcBef>
                <a:spcPts val="1200"/>
              </a:spcBef>
              <a:spcAft>
                <a:spcPts val="0"/>
              </a:spcAft>
              <a:buClr>
                <a:schemeClr val="dk2"/>
              </a:buClr>
              <a:buSzPts val="1400"/>
              <a:buFont typeface="Raleway"/>
              <a:buChar char="●"/>
            </a:pPr>
            <a:r>
              <a:rPr lang="en" sz="1400">
                <a:solidFill>
                  <a:schemeClr val="dk2"/>
                </a:solidFill>
                <a:latin typeface="Raleway"/>
                <a:ea typeface="Raleway"/>
                <a:cs typeface="Raleway"/>
                <a:sym typeface="Raleway"/>
              </a:rPr>
              <a:t>онлайн-консультант (в случае возникновения вопросов/спорных ситуаций у клиента);</a:t>
            </a:r>
            <a:endParaRPr sz="1400">
              <a:solidFill>
                <a:schemeClr val="dk2"/>
              </a:solidFill>
              <a:latin typeface="Raleway"/>
              <a:ea typeface="Raleway"/>
              <a:cs typeface="Raleway"/>
              <a:sym typeface="Raleway"/>
            </a:endParaRPr>
          </a:p>
          <a:p>
            <a:pPr indent="-317500" lvl="0" marL="457200" rtl="0" algn="l">
              <a:spcBef>
                <a:spcPts val="0"/>
              </a:spcBef>
              <a:spcAft>
                <a:spcPts val="0"/>
              </a:spcAft>
              <a:buClr>
                <a:schemeClr val="dk2"/>
              </a:buClr>
              <a:buSzPts val="1400"/>
              <a:buFont typeface="Raleway"/>
              <a:buChar char="●"/>
            </a:pPr>
            <a:r>
              <a:rPr lang="en" sz="1400">
                <a:solidFill>
                  <a:schemeClr val="dk2"/>
                </a:solidFill>
                <a:latin typeface="Raleway"/>
                <a:ea typeface="Raleway"/>
                <a:cs typeface="Raleway"/>
                <a:sym typeface="Raleway"/>
              </a:rPr>
              <a:t>возможность оплаты любым удобным онлайн-сервисом (Qiwi, WebMoney, Банк. картой, PayPal и т.д.);</a:t>
            </a:r>
            <a:endParaRPr sz="1400">
              <a:solidFill>
                <a:schemeClr val="dk2"/>
              </a:solidFill>
              <a:latin typeface="Raleway"/>
              <a:ea typeface="Raleway"/>
              <a:cs typeface="Raleway"/>
              <a:sym typeface="Raleway"/>
            </a:endParaRPr>
          </a:p>
          <a:p>
            <a:pPr indent="-317500" lvl="0" marL="457200" rtl="0" algn="l">
              <a:spcBef>
                <a:spcPts val="0"/>
              </a:spcBef>
              <a:spcAft>
                <a:spcPts val="0"/>
              </a:spcAft>
              <a:buClr>
                <a:schemeClr val="dk2"/>
              </a:buClr>
              <a:buSzPts val="1400"/>
              <a:buFont typeface="Raleway"/>
              <a:buChar char="●"/>
            </a:pPr>
            <a:r>
              <a:rPr lang="en" sz="1400">
                <a:solidFill>
                  <a:schemeClr val="dk2"/>
                </a:solidFill>
                <a:latin typeface="Raleway"/>
                <a:ea typeface="Raleway"/>
                <a:cs typeface="Raleway"/>
                <a:sym typeface="Raleway"/>
              </a:rPr>
              <a:t>отслеживание статуса заказа;</a:t>
            </a:r>
            <a:endParaRPr sz="1400">
              <a:solidFill>
                <a:schemeClr val="dk2"/>
              </a:solidFill>
              <a:latin typeface="Raleway"/>
              <a:ea typeface="Raleway"/>
              <a:cs typeface="Raleway"/>
              <a:sym typeface="Raleway"/>
            </a:endParaRPr>
          </a:p>
          <a:p>
            <a:pPr indent="-317500" lvl="0" marL="457200" rtl="0" algn="l">
              <a:spcBef>
                <a:spcPts val="0"/>
              </a:spcBef>
              <a:spcAft>
                <a:spcPts val="0"/>
              </a:spcAft>
              <a:buClr>
                <a:schemeClr val="dk2"/>
              </a:buClr>
              <a:buSzPts val="1400"/>
              <a:buFont typeface="Raleway"/>
              <a:buChar char="●"/>
            </a:pPr>
            <a:r>
              <a:rPr lang="en" sz="1400">
                <a:solidFill>
                  <a:schemeClr val="dk2"/>
                </a:solidFill>
                <a:latin typeface="Raleway"/>
                <a:ea typeface="Raleway"/>
                <a:cs typeface="Raleway"/>
                <a:sym typeface="Raleway"/>
              </a:rPr>
              <a:t>просмотр подробной информации о товаре, включая фотографии;</a:t>
            </a:r>
            <a:endParaRPr sz="1400">
              <a:solidFill>
                <a:schemeClr val="dk2"/>
              </a:solidFill>
              <a:latin typeface="Raleway"/>
              <a:ea typeface="Raleway"/>
              <a:cs typeface="Raleway"/>
              <a:sym typeface="Raleway"/>
            </a:endParaRPr>
          </a:p>
          <a:p>
            <a:pPr indent="-317500" lvl="0" marL="457200" rtl="0" algn="l">
              <a:spcBef>
                <a:spcPts val="0"/>
              </a:spcBef>
              <a:spcAft>
                <a:spcPts val="0"/>
              </a:spcAft>
              <a:buClr>
                <a:schemeClr val="dk2"/>
              </a:buClr>
              <a:buSzPts val="1400"/>
              <a:buFont typeface="Raleway"/>
              <a:buChar char="●"/>
            </a:pPr>
            <a:r>
              <a:rPr lang="en" sz="1400">
                <a:solidFill>
                  <a:schemeClr val="dk2"/>
                </a:solidFill>
                <a:latin typeface="Raleway"/>
                <a:ea typeface="Raleway"/>
                <a:cs typeface="Raleway"/>
                <a:sym typeface="Raleway"/>
              </a:rPr>
              <a:t>фильтры на сайте для удобного пользования.</a:t>
            </a:r>
            <a:endParaRPr sz="1400">
              <a:solidFill>
                <a:schemeClr val="dk2"/>
              </a:solidFill>
              <a:latin typeface="Raleway"/>
              <a:ea typeface="Raleway"/>
              <a:cs typeface="Raleway"/>
              <a:sym typeface="Raleway"/>
            </a:endParaRPr>
          </a:p>
        </p:txBody>
      </p:sp>
      <p:pic>
        <p:nvPicPr>
          <p:cNvPr id="140" name="Google Shape;140;p25"/>
          <p:cNvPicPr preferRelativeResize="0"/>
          <p:nvPr/>
        </p:nvPicPr>
        <p:blipFill>
          <a:blip r:embed="rId3">
            <a:alphaModFix/>
          </a:blip>
          <a:stretch>
            <a:fillRect/>
          </a:stretch>
        </p:blipFill>
        <p:spPr>
          <a:xfrm>
            <a:off x="3384675" y="3488375"/>
            <a:ext cx="2374651" cy="13357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Анализ</a:t>
            </a:r>
            <a:endParaRPr sz="2000"/>
          </a:p>
        </p:txBody>
      </p:sp>
      <p:sp>
        <p:nvSpPr>
          <p:cNvPr id="146" name="Google Shape;146;p26"/>
          <p:cNvSpPr txBox="1"/>
          <p:nvPr>
            <p:ph idx="1" type="body"/>
          </p:nvPr>
        </p:nvSpPr>
        <p:spPr>
          <a:xfrm>
            <a:off x="311700" y="1152475"/>
            <a:ext cx="4714200" cy="3416400"/>
          </a:xfrm>
          <a:prstGeom prst="rect">
            <a:avLst/>
          </a:prstGeom>
        </p:spPr>
        <p:txBody>
          <a:bodyPr anchorCtr="0" anchor="t" bIns="91425" lIns="91425" spcFirstLastPara="1" rIns="91425" wrap="square" tIns="91425">
            <a:normAutofit/>
          </a:bodyPr>
          <a:lstStyle/>
          <a:p>
            <a:pPr indent="457200" lvl="0" marL="0" rtl="0" algn="just">
              <a:spcBef>
                <a:spcPts val="0"/>
              </a:spcBef>
              <a:spcAft>
                <a:spcPts val="1200"/>
              </a:spcAft>
              <a:buNone/>
            </a:pPr>
            <a:r>
              <a:rPr lang="en" sz="1400">
                <a:solidFill>
                  <a:srgbClr val="212529"/>
                </a:solidFill>
                <a:highlight>
                  <a:srgbClr val="FFFFFF"/>
                </a:highlight>
                <a:latin typeface="Raleway"/>
                <a:ea typeface="Raleway"/>
                <a:cs typeface="Raleway"/>
                <a:sym typeface="Raleway"/>
              </a:rPr>
              <a:t>Аналитическая модель структурирует функциональные требования к системе. Она описывает уже внутренний вид системы, используя язык разработчиков. Она представляет собой анализ каждого варианта использования и определяет его дальнейшую реализацию.</a:t>
            </a:r>
            <a:endParaRPr sz="1400">
              <a:latin typeface="Raleway"/>
              <a:ea typeface="Raleway"/>
              <a:cs typeface="Raleway"/>
              <a:sym typeface="Raleway"/>
            </a:endParaRPr>
          </a:p>
        </p:txBody>
      </p:sp>
      <p:pic>
        <p:nvPicPr>
          <p:cNvPr id="147" name="Google Shape;147;p26"/>
          <p:cNvPicPr preferRelativeResize="0"/>
          <p:nvPr/>
        </p:nvPicPr>
        <p:blipFill>
          <a:blip r:embed="rId3">
            <a:alphaModFix/>
          </a:blip>
          <a:stretch>
            <a:fillRect/>
          </a:stretch>
        </p:blipFill>
        <p:spPr>
          <a:xfrm>
            <a:off x="4465099" y="2282873"/>
            <a:ext cx="4367201" cy="228600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7"/>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Проектирование</a:t>
            </a:r>
            <a:endParaRPr sz="2000"/>
          </a:p>
        </p:txBody>
      </p:sp>
      <p:sp>
        <p:nvSpPr>
          <p:cNvPr id="153" name="Google Shape;153;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457200" lvl="0" marL="0" rtl="0" algn="l">
              <a:spcBef>
                <a:spcPts val="0"/>
              </a:spcBef>
              <a:spcAft>
                <a:spcPts val="1200"/>
              </a:spcAft>
              <a:buNone/>
            </a:pPr>
            <a:r>
              <a:rPr lang="en" sz="1400">
                <a:solidFill>
                  <a:srgbClr val="212529"/>
                </a:solidFill>
                <a:highlight>
                  <a:srgbClr val="FFFFFF"/>
                </a:highlight>
                <a:latin typeface="Raleway"/>
                <a:ea typeface="Raleway"/>
                <a:cs typeface="Raleway"/>
                <a:sym typeface="Raleway"/>
              </a:rPr>
              <a:t>На данном этапе необходимо разработать проекционную модель всей системы в целом и каждого из ее блоков. Для каждой задачи, которая будет реализована в рамках системы, необходимо описать возможные методы ее решения. Эти методы следует сравнить между собой по критериям, значимым с точки зрения системы, на основании чего выбрать лучший из них. Именно этот метод должен быть реализован впоследствии. Также на этом этапе происходит проектирование базы данных. Сложные информационные системы, как правило, структурированы, т.е. представляют собой совокупность нескольких функциональных блоков. На этапе проектирования должна быть строго описана функциональность каждого из блоков. Здесь же обосновывается выбор методов интеграции блоков в единый информационный комплекс.</a:t>
            </a:r>
            <a:endParaRPr sz="1400">
              <a:latin typeface="Raleway"/>
              <a:ea typeface="Raleway"/>
              <a:cs typeface="Raleway"/>
              <a:sym typeface="Raleway"/>
            </a:endParaRPr>
          </a:p>
        </p:txBody>
      </p:sp>
      <p:pic>
        <p:nvPicPr>
          <p:cNvPr id="154" name="Google Shape;154;p27"/>
          <p:cNvPicPr preferRelativeResize="0"/>
          <p:nvPr/>
        </p:nvPicPr>
        <p:blipFill>
          <a:blip r:embed="rId3">
            <a:alphaModFix/>
          </a:blip>
          <a:stretch>
            <a:fillRect/>
          </a:stretch>
        </p:blipFill>
        <p:spPr>
          <a:xfrm>
            <a:off x="3801963" y="3945475"/>
            <a:ext cx="1540081" cy="623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8"/>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Схема работы клиента с ИС</a:t>
            </a:r>
            <a:endParaRPr sz="2000"/>
          </a:p>
        </p:txBody>
      </p:sp>
      <p:pic>
        <p:nvPicPr>
          <p:cNvPr id="160" name="Google Shape;160;p28"/>
          <p:cNvPicPr preferRelativeResize="0"/>
          <p:nvPr/>
        </p:nvPicPr>
        <p:blipFill>
          <a:blip r:embed="rId3">
            <a:alphaModFix/>
          </a:blip>
          <a:stretch>
            <a:fillRect/>
          </a:stretch>
        </p:blipFill>
        <p:spPr>
          <a:xfrm>
            <a:off x="1611374" y="1068425"/>
            <a:ext cx="5921251" cy="38565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9"/>
          <p:cNvSpPr txBox="1"/>
          <p:nvPr>
            <p:ph type="title"/>
          </p:nvPr>
        </p:nvSpPr>
        <p:spPr>
          <a:xfrm>
            <a:off x="345325" y="2260050"/>
            <a:ext cx="8520600" cy="623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Приобретение</a:t>
            </a:r>
            <a:r>
              <a:rPr lang="en"/>
              <a:t> ИС</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0"/>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p>
            <a:pPr indent="0" lvl="0" marL="0" rtl="0" algn="just">
              <a:spcBef>
                <a:spcPts val="0"/>
              </a:spcBef>
              <a:spcAft>
                <a:spcPts val="800"/>
              </a:spcAft>
              <a:buNone/>
            </a:pPr>
            <a:r>
              <a:rPr lang="en" sz="2000"/>
              <a:t>Способы приобретения ИС</a:t>
            </a:r>
            <a:endParaRPr sz="2000"/>
          </a:p>
        </p:txBody>
      </p:sp>
      <p:sp>
        <p:nvSpPr>
          <p:cNvPr id="171" name="Google Shape;171;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457200" lvl="0" marL="0" rtl="0" algn="l">
              <a:spcBef>
                <a:spcPts val="0"/>
              </a:spcBef>
              <a:spcAft>
                <a:spcPts val="0"/>
              </a:spcAft>
              <a:buNone/>
            </a:pPr>
            <a:r>
              <a:rPr lang="en" sz="1400">
                <a:solidFill>
                  <a:schemeClr val="dk2"/>
                </a:solidFill>
                <a:latin typeface="Raleway"/>
                <a:ea typeface="Raleway"/>
                <a:cs typeface="Raleway"/>
                <a:sym typeface="Raleway"/>
              </a:rPr>
              <a:t>Способ приобретения ИС — последовательность действий от определения и формализации потребностей в информационной системе до момента, пока ИС не будет внедрена на предприятии.</a:t>
            </a:r>
            <a:endParaRPr sz="1400">
              <a:solidFill>
                <a:schemeClr val="dk2"/>
              </a:solidFill>
              <a:latin typeface="Raleway"/>
              <a:ea typeface="Raleway"/>
              <a:cs typeface="Raleway"/>
              <a:sym typeface="Raleway"/>
            </a:endParaRPr>
          </a:p>
          <a:p>
            <a:pPr indent="0" lvl="0" marL="914400" rtl="0" algn="l">
              <a:spcBef>
                <a:spcPts val="1200"/>
              </a:spcBef>
              <a:spcAft>
                <a:spcPts val="0"/>
              </a:spcAft>
              <a:buNone/>
            </a:pPr>
            <a:r>
              <a:t/>
            </a:r>
            <a:endParaRPr sz="1400">
              <a:solidFill>
                <a:schemeClr val="dk2"/>
              </a:solidFill>
              <a:latin typeface="Raleway"/>
              <a:ea typeface="Raleway"/>
              <a:cs typeface="Raleway"/>
              <a:sym typeface="Raleway"/>
            </a:endParaRPr>
          </a:p>
          <a:p>
            <a:pPr indent="0" lvl="0" marL="914400" rtl="0" algn="l">
              <a:spcBef>
                <a:spcPts val="1200"/>
              </a:spcBef>
              <a:spcAft>
                <a:spcPts val="1200"/>
              </a:spcAft>
              <a:buNone/>
            </a:pPr>
            <a:r>
              <a:t/>
            </a:r>
            <a:endParaRPr sz="1400">
              <a:solidFill>
                <a:schemeClr val="dk2"/>
              </a:solidFill>
              <a:latin typeface="Raleway"/>
              <a:ea typeface="Raleway"/>
              <a:cs typeface="Raleway"/>
              <a:sym typeface="Raleway"/>
            </a:endParaRPr>
          </a:p>
        </p:txBody>
      </p:sp>
      <p:pic>
        <p:nvPicPr>
          <p:cNvPr id="172" name="Google Shape;172;p30"/>
          <p:cNvPicPr preferRelativeResize="0"/>
          <p:nvPr/>
        </p:nvPicPr>
        <p:blipFill>
          <a:blip r:embed="rId3">
            <a:alphaModFix/>
          </a:blip>
          <a:stretch>
            <a:fillRect/>
          </a:stretch>
        </p:blipFill>
        <p:spPr>
          <a:xfrm>
            <a:off x="3286125" y="2109575"/>
            <a:ext cx="2571750" cy="2571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1"/>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p>
            <a:pPr indent="0" lvl="0" marL="0" rtl="0" algn="just">
              <a:spcBef>
                <a:spcPts val="0"/>
              </a:spcBef>
              <a:spcAft>
                <a:spcPts val="800"/>
              </a:spcAft>
              <a:buNone/>
            </a:pPr>
            <a:r>
              <a:rPr lang="en" sz="2000"/>
              <a:t>Классификация способов приобретения ИС</a:t>
            </a:r>
            <a:endParaRPr sz="2000"/>
          </a:p>
        </p:txBody>
      </p:sp>
      <p:sp>
        <p:nvSpPr>
          <p:cNvPr id="178" name="Google Shape;178;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chemeClr val="dk2"/>
              </a:buClr>
              <a:buSzPts val="1400"/>
              <a:buFont typeface="Raleway"/>
              <a:buChar char="●"/>
            </a:pPr>
            <a:r>
              <a:rPr lang="en" sz="1400">
                <a:solidFill>
                  <a:schemeClr val="dk2"/>
                </a:solidFill>
                <a:latin typeface="Raleway"/>
                <a:ea typeface="Raleway"/>
                <a:cs typeface="Raleway"/>
                <a:sym typeface="Raleway"/>
              </a:rPr>
              <a:t>покупка готовой ИС;</a:t>
            </a:r>
            <a:endParaRPr sz="1400">
              <a:solidFill>
                <a:schemeClr val="dk2"/>
              </a:solidFill>
              <a:latin typeface="Raleway"/>
              <a:ea typeface="Raleway"/>
              <a:cs typeface="Raleway"/>
              <a:sym typeface="Raleway"/>
            </a:endParaRPr>
          </a:p>
          <a:p>
            <a:pPr indent="-317500" lvl="0" marL="457200" rtl="0" algn="l">
              <a:spcBef>
                <a:spcPts val="0"/>
              </a:spcBef>
              <a:spcAft>
                <a:spcPts val="0"/>
              </a:spcAft>
              <a:buClr>
                <a:schemeClr val="dk2"/>
              </a:buClr>
              <a:buSzPts val="1400"/>
              <a:buFont typeface="Raleway"/>
              <a:buChar char="●"/>
            </a:pPr>
            <a:r>
              <a:rPr lang="en" sz="1400">
                <a:solidFill>
                  <a:schemeClr val="dk2"/>
                </a:solidFill>
                <a:latin typeface="Raleway"/>
                <a:ea typeface="Raleway"/>
                <a:cs typeface="Raleway"/>
                <a:sym typeface="Raleway"/>
              </a:rPr>
              <a:t>разработка на заказ (под ключ);</a:t>
            </a:r>
            <a:endParaRPr sz="1400">
              <a:solidFill>
                <a:schemeClr val="dk2"/>
              </a:solidFill>
              <a:latin typeface="Raleway"/>
              <a:ea typeface="Raleway"/>
              <a:cs typeface="Raleway"/>
              <a:sym typeface="Raleway"/>
            </a:endParaRPr>
          </a:p>
          <a:p>
            <a:pPr indent="-317500" lvl="0" marL="457200" rtl="0" algn="l">
              <a:spcBef>
                <a:spcPts val="0"/>
              </a:spcBef>
              <a:spcAft>
                <a:spcPts val="0"/>
              </a:spcAft>
              <a:buClr>
                <a:schemeClr val="dk2"/>
              </a:buClr>
              <a:buSzPts val="1400"/>
              <a:buFont typeface="Raleway"/>
              <a:buChar char="●"/>
            </a:pPr>
            <a:r>
              <a:rPr lang="en" sz="1400">
                <a:solidFill>
                  <a:schemeClr val="dk2"/>
                </a:solidFill>
                <a:latin typeface="Raleway"/>
                <a:ea typeface="Raleway"/>
                <a:cs typeface="Raleway"/>
                <a:sym typeface="Raleway"/>
              </a:rPr>
              <a:t>покупка и доработка;</a:t>
            </a:r>
            <a:endParaRPr sz="1400">
              <a:solidFill>
                <a:schemeClr val="dk2"/>
              </a:solidFill>
              <a:latin typeface="Raleway"/>
              <a:ea typeface="Raleway"/>
              <a:cs typeface="Raleway"/>
              <a:sym typeface="Raleway"/>
            </a:endParaRPr>
          </a:p>
          <a:p>
            <a:pPr indent="-317500" lvl="0" marL="457200" rtl="0" algn="l">
              <a:spcBef>
                <a:spcPts val="0"/>
              </a:spcBef>
              <a:spcAft>
                <a:spcPts val="0"/>
              </a:spcAft>
              <a:buClr>
                <a:schemeClr val="dk2"/>
              </a:buClr>
              <a:buSzPts val="1400"/>
              <a:buFont typeface="Raleway"/>
              <a:buChar char="●"/>
            </a:pPr>
            <a:r>
              <a:rPr lang="en" sz="1400">
                <a:solidFill>
                  <a:schemeClr val="dk2"/>
                </a:solidFill>
                <a:latin typeface="Raleway"/>
                <a:ea typeface="Raleway"/>
                <a:cs typeface="Raleway"/>
                <a:sym typeface="Raleway"/>
              </a:rPr>
              <a:t>аутсорсинг ИС;</a:t>
            </a:r>
            <a:endParaRPr sz="1400">
              <a:solidFill>
                <a:schemeClr val="dk2"/>
              </a:solidFill>
              <a:latin typeface="Raleway"/>
              <a:ea typeface="Raleway"/>
              <a:cs typeface="Raleway"/>
              <a:sym typeface="Raleway"/>
            </a:endParaRPr>
          </a:p>
          <a:p>
            <a:pPr indent="0" lvl="0" marL="914400" rtl="0" algn="l">
              <a:spcBef>
                <a:spcPts val="1200"/>
              </a:spcBef>
              <a:spcAft>
                <a:spcPts val="1200"/>
              </a:spcAft>
              <a:buNone/>
            </a:pPr>
            <a:r>
              <a:t/>
            </a:r>
            <a:endParaRPr sz="1400">
              <a:solidFill>
                <a:schemeClr val="dk2"/>
              </a:solidFill>
              <a:latin typeface="Raleway"/>
              <a:ea typeface="Raleway"/>
              <a:cs typeface="Raleway"/>
              <a:sym typeface="Raleway"/>
            </a:endParaRPr>
          </a:p>
        </p:txBody>
      </p:sp>
      <p:pic>
        <p:nvPicPr>
          <p:cNvPr id="179" name="Google Shape;179;p31"/>
          <p:cNvPicPr preferRelativeResize="0"/>
          <p:nvPr/>
        </p:nvPicPr>
        <p:blipFill>
          <a:blip r:embed="rId3">
            <a:alphaModFix/>
          </a:blip>
          <a:stretch>
            <a:fillRect/>
          </a:stretch>
        </p:blipFill>
        <p:spPr>
          <a:xfrm>
            <a:off x="2620575" y="2320150"/>
            <a:ext cx="3902850" cy="2517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Введение</a:t>
            </a:r>
            <a:endParaRPr sz="2000"/>
          </a:p>
        </p:txBody>
      </p:sp>
      <p:sp>
        <p:nvSpPr>
          <p:cNvPr id="65" name="Google Shape;65;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457200" lvl="0" marL="0" rtl="0" algn="l">
              <a:spcBef>
                <a:spcPts val="0"/>
              </a:spcBef>
              <a:spcAft>
                <a:spcPts val="0"/>
              </a:spcAft>
              <a:buNone/>
            </a:pPr>
            <a:r>
              <a:rPr b="1" i="1" lang="en" sz="1400">
                <a:solidFill>
                  <a:schemeClr val="dk2"/>
                </a:solidFill>
                <a:latin typeface="Raleway"/>
                <a:ea typeface="Raleway"/>
                <a:cs typeface="Raleway"/>
                <a:sym typeface="Raleway"/>
              </a:rPr>
              <a:t>Разработка, приобретение и модернизация ИС</a:t>
            </a:r>
            <a:r>
              <a:rPr lang="en" sz="1400">
                <a:solidFill>
                  <a:schemeClr val="dk2"/>
                </a:solidFill>
                <a:latin typeface="Raleway"/>
                <a:ea typeface="Raleway"/>
                <a:cs typeface="Raleway"/>
                <a:sym typeface="Raleway"/>
              </a:rPr>
              <a:t> – это процессы, с которыми сталкивается каждая компания сегодня. Для комфортной и плодотворной работы организации необходима грамотно составленная информационная система с возможностью последующей модернизации. </a:t>
            </a:r>
            <a:endParaRPr sz="1400">
              <a:solidFill>
                <a:schemeClr val="dk2"/>
              </a:solidFill>
              <a:latin typeface="Raleway"/>
              <a:ea typeface="Raleway"/>
              <a:cs typeface="Raleway"/>
              <a:sym typeface="Raleway"/>
            </a:endParaRPr>
          </a:p>
          <a:p>
            <a:pPr indent="457200" lvl="0" marL="0" rtl="0" algn="l">
              <a:spcBef>
                <a:spcPts val="1200"/>
              </a:spcBef>
              <a:spcAft>
                <a:spcPts val="1200"/>
              </a:spcAft>
              <a:buNone/>
            </a:pPr>
            <a:r>
              <a:rPr lang="en" sz="1400">
                <a:solidFill>
                  <a:schemeClr val="dk2"/>
                </a:solidFill>
                <a:latin typeface="Raleway"/>
                <a:ea typeface="Raleway"/>
                <a:cs typeface="Raleway"/>
                <a:sym typeface="Raleway"/>
              </a:rPr>
              <a:t>В рамках проекта «Модернизация процессов ИБ» было необходимо разработать стратегию модернизации процессов информационной безопасности (в данном случае — </a:t>
            </a:r>
            <a:r>
              <a:rPr i="1" lang="en" sz="1400">
                <a:solidFill>
                  <a:schemeClr val="dk2"/>
                </a:solidFill>
                <a:latin typeface="Raleway"/>
                <a:ea typeface="Raleway"/>
                <a:cs typeface="Raleway"/>
                <a:sym typeface="Raleway"/>
              </a:rPr>
              <a:t>Разработка, приобретение и модернизация ИС</a:t>
            </a:r>
            <a:r>
              <a:rPr lang="en" sz="1400">
                <a:solidFill>
                  <a:schemeClr val="dk2"/>
                </a:solidFill>
                <a:latin typeface="Raleway"/>
                <a:ea typeface="Raleway"/>
                <a:cs typeface="Raleway"/>
                <a:sym typeface="Raleway"/>
              </a:rPr>
              <a:t>) в компании ПАО «Альфа-Омега», которая занимается онлайн-ритейлом.</a:t>
            </a:r>
            <a:endParaRPr sz="1400">
              <a:solidFill>
                <a:schemeClr val="dk2"/>
              </a:solidFill>
              <a:latin typeface="Raleway"/>
              <a:ea typeface="Raleway"/>
              <a:cs typeface="Raleway"/>
              <a:sym typeface="Raleway"/>
            </a:endParaRPr>
          </a:p>
        </p:txBody>
      </p:sp>
      <p:pic>
        <p:nvPicPr>
          <p:cNvPr id="66" name="Google Shape;66;p14"/>
          <p:cNvPicPr preferRelativeResize="0"/>
          <p:nvPr/>
        </p:nvPicPr>
        <p:blipFill>
          <a:blip r:embed="rId3">
            <a:alphaModFix/>
          </a:blip>
          <a:stretch>
            <a:fillRect/>
          </a:stretch>
        </p:blipFill>
        <p:spPr>
          <a:xfrm>
            <a:off x="4037475" y="3706900"/>
            <a:ext cx="1069050" cy="10690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2"/>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Покупка готовой ИС</a:t>
            </a:r>
            <a:endParaRPr sz="2000"/>
          </a:p>
        </p:txBody>
      </p:sp>
      <p:sp>
        <p:nvSpPr>
          <p:cNvPr id="185" name="Google Shape;185;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lnSpc>
                <a:spcPct val="150000"/>
              </a:lnSpc>
              <a:spcBef>
                <a:spcPts val="0"/>
              </a:spcBef>
              <a:spcAft>
                <a:spcPts val="0"/>
              </a:spcAft>
              <a:buNone/>
            </a:pPr>
            <a:r>
              <a:rPr lang="en" sz="1400">
                <a:solidFill>
                  <a:schemeClr val="dk2"/>
                </a:solidFill>
                <a:latin typeface="Raleway"/>
                <a:ea typeface="Raleway"/>
                <a:cs typeface="Raleway"/>
                <a:sym typeface="Raleway"/>
              </a:rPr>
              <a:t>Преимуществами </a:t>
            </a:r>
            <a:r>
              <a:rPr lang="en" sz="1400">
                <a:solidFill>
                  <a:schemeClr val="dk2"/>
                </a:solidFill>
                <a:latin typeface="Raleway"/>
                <a:ea typeface="Raleway"/>
                <a:cs typeface="Raleway"/>
                <a:sym typeface="Raleway"/>
              </a:rPr>
              <a:t>покупки</a:t>
            </a:r>
            <a:r>
              <a:rPr lang="en" sz="1400">
                <a:solidFill>
                  <a:schemeClr val="dk2"/>
                </a:solidFill>
                <a:latin typeface="Raleway"/>
                <a:ea typeface="Raleway"/>
                <a:cs typeface="Raleway"/>
                <a:sym typeface="Raleway"/>
              </a:rPr>
              <a:t> готовых ИС являются: </a:t>
            </a:r>
            <a:endParaRPr sz="1400">
              <a:solidFill>
                <a:schemeClr val="dk2"/>
              </a:solidFill>
              <a:latin typeface="Raleway"/>
              <a:ea typeface="Raleway"/>
              <a:cs typeface="Raleway"/>
              <a:sym typeface="Raleway"/>
            </a:endParaRPr>
          </a:p>
          <a:p>
            <a:pPr indent="-317500" lvl="0" marL="457200" rtl="0" algn="just">
              <a:lnSpc>
                <a:spcPct val="150000"/>
              </a:lnSpc>
              <a:spcBef>
                <a:spcPts val="600"/>
              </a:spcBef>
              <a:spcAft>
                <a:spcPts val="0"/>
              </a:spcAft>
              <a:buClr>
                <a:schemeClr val="dk2"/>
              </a:buClr>
              <a:buSzPts val="1400"/>
              <a:buFont typeface="Raleway"/>
              <a:buChar char="●"/>
            </a:pPr>
            <a:r>
              <a:rPr lang="en" sz="1400">
                <a:solidFill>
                  <a:schemeClr val="dk2"/>
                </a:solidFill>
                <a:latin typeface="Raleway"/>
                <a:ea typeface="Raleway"/>
                <a:cs typeface="Raleway"/>
                <a:sym typeface="Raleway"/>
              </a:rPr>
              <a:t>время разработки равное нулю; </a:t>
            </a:r>
            <a:endParaRPr sz="1400">
              <a:solidFill>
                <a:schemeClr val="dk2"/>
              </a:solidFill>
              <a:latin typeface="Raleway"/>
              <a:ea typeface="Raleway"/>
              <a:cs typeface="Raleway"/>
              <a:sym typeface="Raleway"/>
            </a:endParaRPr>
          </a:p>
          <a:p>
            <a:pPr indent="-317500" lvl="0" marL="457200" rtl="0" algn="just">
              <a:lnSpc>
                <a:spcPct val="150000"/>
              </a:lnSpc>
              <a:spcBef>
                <a:spcPts val="0"/>
              </a:spcBef>
              <a:spcAft>
                <a:spcPts val="0"/>
              </a:spcAft>
              <a:buClr>
                <a:schemeClr val="dk2"/>
              </a:buClr>
              <a:buSzPts val="1400"/>
              <a:buFont typeface="Raleway"/>
              <a:buChar char="●"/>
            </a:pPr>
            <a:r>
              <a:rPr lang="en" sz="1400">
                <a:solidFill>
                  <a:schemeClr val="dk2"/>
                </a:solidFill>
                <a:latin typeface="Raleway"/>
                <a:ea typeface="Raleway"/>
                <a:cs typeface="Raleway"/>
                <a:sym typeface="Raleway"/>
              </a:rPr>
              <a:t>система тиражирована (наличие документации);</a:t>
            </a:r>
            <a:endParaRPr sz="1400">
              <a:solidFill>
                <a:schemeClr val="dk2"/>
              </a:solidFill>
              <a:latin typeface="Raleway"/>
              <a:ea typeface="Raleway"/>
              <a:cs typeface="Raleway"/>
              <a:sym typeface="Raleway"/>
            </a:endParaRPr>
          </a:p>
          <a:p>
            <a:pPr indent="-317500" lvl="0" marL="457200" rtl="0" algn="just">
              <a:lnSpc>
                <a:spcPct val="150000"/>
              </a:lnSpc>
              <a:spcBef>
                <a:spcPts val="0"/>
              </a:spcBef>
              <a:spcAft>
                <a:spcPts val="0"/>
              </a:spcAft>
              <a:buClr>
                <a:schemeClr val="dk2"/>
              </a:buClr>
              <a:buSzPts val="1400"/>
              <a:buFont typeface="Raleway"/>
              <a:buChar char="●"/>
            </a:pPr>
            <a:r>
              <a:rPr lang="en" sz="1400">
                <a:solidFill>
                  <a:schemeClr val="dk2"/>
                </a:solidFill>
                <a:latin typeface="Raleway"/>
                <a:ea typeface="Raleway"/>
                <a:cs typeface="Raleway"/>
                <a:sym typeface="Raleway"/>
              </a:rPr>
              <a:t>б</a:t>
            </a:r>
            <a:r>
              <a:rPr lang="en" sz="1400">
                <a:solidFill>
                  <a:schemeClr val="dk2"/>
                </a:solidFill>
                <a:latin typeface="Raleway"/>
                <a:ea typeface="Raleway"/>
                <a:cs typeface="Raleway"/>
                <a:sym typeface="Raleway"/>
              </a:rPr>
              <a:t>юджетный вариант.</a:t>
            </a:r>
            <a:endParaRPr sz="1400">
              <a:solidFill>
                <a:schemeClr val="dk2"/>
              </a:solidFill>
              <a:latin typeface="Raleway"/>
              <a:ea typeface="Raleway"/>
              <a:cs typeface="Raleway"/>
              <a:sym typeface="Raleway"/>
            </a:endParaRPr>
          </a:p>
          <a:p>
            <a:pPr indent="0" lvl="0" marL="0" rtl="0" algn="just">
              <a:lnSpc>
                <a:spcPct val="150000"/>
              </a:lnSpc>
              <a:spcBef>
                <a:spcPts val="600"/>
              </a:spcBef>
              <a:spcAft>
                <a:spcPts val="0"/>
              </a:spcAft>
              <a:buNone/>
            </a:pPr>
            <a:r>
              <a:rPr lang="en" sz="1400">
                <a:solidFill>
                  <a:schemeClr val="dk2"/>
                </a:solidFill>
                <a:latin typeface="Raleway"/>
                <a:ea typeface="Raleway"/>
                <a:cs typeface="Raleway"/>
                <a:sym typeface="Raleway"/>
              </a:rPr>
              <a:t>Недостатками закупки готовых ИС являются: </a:t>
            </a:r>
            <a:endParaRPr sz="1400">
              <a:solidFill>
                <a:schemeClr val="dk2"/>
              </a:solidFill>
              <a:latin typeface="Raleway"/>
              <a:ea typeface="Raleway"/>
              <a:cs typeface="Raleway"/>
              <a:sym typeface="Raleway"/>
            </a:endParaRPr>
          </a:p>
          <a:p>
            <a:pPr indent="-317500" lvl="0" marL="457200" rtl="0" algn="just">
              <a:lnSpc>
                <a:spcPct val="150000"/>
              </a:lnSpc>
              <a:spcBef>
                <a:spcPts val="600"/>
              </a:spcBef>
              <a:spcAft>
                <a:spcPts val="0"/>
              </a:spcAft>
              <a:buClr>
                <a:schemeClr val="dk2"/>
              </a:buClr>
              <a:buSzPts val="1400"/>
              <a:buFont typeface="Raleway"/>
              <a:buChar char="●"/>
            </a:pPr>
            <a:r>
              <a:rPr lang="en" sz="1400">
                <a:solidFill>
                  <a:schemeClr val="dk2"/>
                </a:solidFill>
                <a:latin typeface="Raleway"/>
                <a:ea typeface="Raleway"/>
                <a:cs typeface="Raleway"/>
                <a:sym typeface="Raleway"/>
              </a:rPr>
              <a:t>система тиражирована (вопросы защиты информации); </a:t>
            </a:r>
            <a:endParaRPr sz="1400">
              <a:solidFill>
                <a:schemeClr val="dk2"/>
              </a:solidFill>
              <a:latin typeface="Raleway"/>
              <a:ea typeface="Raleway"/>
              <a:cs typeface="Raleway"/>
              <a:sym typeface="Raleway"/>
            </a:endParaRPr>
          </a:p>
          <a:p>
            <a:pPr indent="-317500" lvl="0" marL="457200" rtl="0" algn="just">
              <a:lnSpc>
                <a:spcPct val="150000"/>
              </a:lnSpc>
              <a:spcBef>
                <a:spcPts val="0"/>
              </a:spcBef>
              <a:spcAft>
                <a:spcPts val="0"/>
              </a:spcAft>
              <a:buClr>
                <a:schemeClr val="dk2"/>
              </a:buClr>
              <a:buSzPts val="1400"/>
              <a:buFont typeface="Raleway"/>
              <a:buChar char="●"/>
            </a:pPr>
            <a:r>
              <a:rPr lang="en" sz="1400">
                <a:solidFill>
                  <a:schemeClr val="dk2"/>
                </a:solidFill>
                <a:latin typeface="Raleway"/>
                <a:ea typeface="Raleway"/>
                <a:cs typeface="Raleway"/>
                <a:sym typeface="Raleway"/>
              </a:rPr>
              <a:t>необходима адаптация к предъявляемым требованиям.</a:t>
            </a:r>
            <a:endParaRPr sz="1400">
              <a:solidFill>
                <a:schemeClr val="dk2"/>
              </a:solidFill>
              <a:latin typeface="Raleway"/>
              <a:ea typeface="Raleway"/>
              <a:cs typeface="Raleway"/>
              <a:sym typeface="Raleway"/>
            </a:endParaRPr>
          </a:p>
          <a:p>
            <a:pPr indent="0" lvl="0" marL="0" rtl="0" algn="l">
              <a:spcBef>
                <a:spcPts val="600"/>
              </a:spcBef>
              <a:spcAft>
                <a:spcPts val="1200"/>
              </a:spcAft>
              <a:buNone/>
            </a:pPr>
            <a:r>
              <a:t/>
            </a:r>
            <a:endParaRPr/>
          </a:p>
        </p:txBody>
      </p:sp>
      <p:pic>
        <p:nvPicPr>
          <p:cNvPr id="186" name="Google Shape;186;p32"/>
          <p:cNvPicPr preferRelativeResize="0"/>
          <p:nvPr/>
        </p:nvPicPr>
        <p:blipFill>
          <a:blip r:embed="rId3">
            <a:alphaModFix/>
          </a:blip>
          <a:stretch>
            <a:fillRect/>
          </a:stretch>
        </p:blipFill>
        <p:spPr>
          <a:xfrm>
            <a:off x="6176125" y="2622750"/>
            <a:ext cx="2530400" cy="2065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3"/>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Разработка на заказ</a:t>
            </a:r>
            <a:endParaRPr sz="2000"/>
          </a:p>
        </p:txBody>
      </p:sp>
      <p:sp>
        <p:nvSpPr>
          <p:cNvPr id="192" name="Google Shape;192;p33"/>
          <p:cNvSpPr txBox="1"/>
          <p:nvPr>
            <p:ph idx="1" type="body"/>
          </p:nvPr>
        </p:nvSpPr>
        <p:spPr>
          <a:xfrm>
            <a:off x="311700" y="1152475"/>
            <a:ext cx="5874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chemeClr val="dk2"/>
                </a:solidFill>
                <a:latin typeface="Raleway"/>
                <a:ea typeface="Raleway"/>
                <a:cs typeface="Raleway"/>
                <a:sym typeface="Raleway"/>
              </a:rPr>
              <a:t>Преимуществами разработки ИС специализированной фирмой являются: </a:t>
            </a:r>
            <a:endParaRPr sz="1400">
              <a:solidFill>
                <a:schemeClr val="dk2"/>
              </a:solidFill>
              <a:latin typeface="Raleway"/>
              <a:ea typeface="Raleway"/>
              <a:cs typeface="Raleway"/>
              <a:sym typeface="Raleway"/>
            </a:endParaRPr>
          </a:p>
          <a:p>
            <a:pPr indent="-317500" lvl="0" marL="457200" rtl="0" algn="l">
              <a:spcBef>
                <a:spcPts val="1200"/>
              </a:spcBef>
              <a:spcAft>
                <a:spcPts val="0"/>
              </a:spcAft>
              <a:buClr>
                <a:schemeClr val="dk2"/>
              </a:buClr>
              <a:buSzPts val="1400"/>
              <a:buFont typeface="Raleway"/>
              <a:buChar char="●"/>
            </a:pPr>
            <a:r>
              <a:rPr lang="en" sz="1400">
                <a:solidFill>
                  <a:schemeClr val="dk2"/>
                </a:solidFill>
                <a:latin typeface="Raleway"/>
                <a:ea typeface="Raleway"/>
                <a:cs typeface="Raleway"/>
                <a:sym typeface="Raleway"/>
              </a:rPr>
              <a:t>система уникальна; </a:t>
            </a:r>
            <a:endParaRPr sz="1400">
              <a:solidFill>
                <a:schemeClr val="dk2"/>
              </a:solidFill>
              <a:latin typeface="Raleway"/>
              <a:ea typeface="Raleway"/>
              <a:cs typeface="Raleway"/>
              <a:sym typeface="Raleway"/>
            </a:endParaRPr>
          </a:p>
          <a:p>
            <a:pPr indent="-317500" lvl="0" marL="457200" rtl="0" algn="l">
              <a:spcBef>
                <a:spcPts val="0"/>
              </a:spcBef>
              <a:spcAft>
                <a:spcPts val="0"/>
              </a:spcAft>
              <a:buClr>
                <a:schemeClr val="dk2"/>
              </a:buClr>
              <a:buSzPts val="1400"/>
              <a:buFont typeface="Raleway"/>
              <a:buChar char="●"/>
            </a:pPr>
            <a:r>
              <a:rPr lang="en" sz="1400">
                <a:solidFill>
                  <a:schemeClr val="dk2"/>
                </a:solidFill>
                <a:latin typeface="Raleway"/>
                <a:ea typeface="Raleway"/>
                <a:cs typeface="Raleway"/>
                <a:sym typeface="Raleway"/>
              </a:rPr>
              <a:t>хорошая адаптация к предъявляемым требованиям; </a:t>
            </a:r>
            <a:endParaRPr sz="1400">
              <a:solidFill>
                <a:schemeClr val="dk2"/>
              </a:solidFill>
              <a:latin typeface="Raleway"/>
              <a:ea typeface="Raleway"/>
              <a:cs typeface="Raleway"/>
              <a:sym typeface="Raleway"/>
            </a:endParaRPr>
          </a:p>
          <a:p>
            <a:pPr indent="-317500" lvl="0" marL="457200" rtl="0" algn="l">
              <a:spcBef>
                <a:spcPts val="0"/>
              </a:spcBef>
              <a:spcAft>
                <a:spcPts val="0"/>
              </a:spcAft>
              <a:buClr>
                <a:schemeClr val="dk2"/>
              </a:buClr>
              <a:buSzPts val="1400"/>
              <a:buFont typeface="Raleway"/>
              <a:buChar char="●"/>
            </a:pPr>
            <a:r>
              <a:rPr lang="en" sz="1400">
                <a:solidFill>
                  <a:schemeClr val="dk2"/>
                </a:solidFill>
                <a:latin typeface="Raleway"/>
                <a:ea typeface="Raleway"/>
                <a:cs typeface="Raleway"/>
                <a:sym typeface="Raleway"/>
              </a:rPr>
              <a:t>наличие должной квалификации разработчиков;</a:t>
            </a:r>
            <a:endParaRPr sz="1400">
              <a:solidFill>
                <a:schemeClr val="dk2"/>
              </a:solidFill>
              <a:latin typeface="Raleway"/>
              <a:ea typeface="Raleway"/>
              <a:cs typeface="Raleway"/>
              <a:sym typeface="Raleway"/>
            </a:endParaRPr>
          </a:p>
          <a:p>
            <a:pPr indent="-317500" lvl="0" marL="457200" rtl="0" algn="l">
              <a:spcBef>
                <a:spcPts val="0"/>
              </a:spcBef>
              <a:spcAft>
                <a:spcPts val="0"/>
              </a:spcAft>
              <a:buClr>
                <a:schemeClr val="dk2"/>
              </a:buClr>
              <a:buSzPts val="1400"/>
              <a:buFont typeface="Raleway"/>
              <a:buChar char="●"/>
            </a:pPr>
            <a:r>
              <a:rPr lang="en" sz="1400">
                <a:solidFill>
                  <a:schemeClr val="dk2"/>
                </a:solidFill>
                <a:latin typeface="Raleway"/>
                <a:ea typeface="Raleway"/>
                <a:cs typeface="Raleway"/>
                <a:sym typeface="Raleway"/>
              </a:rPr>
              <a:t>д</a:t>
            </a:r>
            <a:r>
              <a:rPr lang="en" sz="1400">
                <a:solidFill>
                  <a:schemeClr val="dk2"/>
                </a:solidFill>
                <a:latin typeface="Raleway"/>
                <a:ea typeface="Raleway"/>
                <a:cs typeface="Raleway"/>
                <a:sym typeface="Raleway"/>
              </a:rPr>
              <a:t>орогой вариант.</a:t>
            </a:r>
            <a:endParaRPr sz="1400">
              <a:solidFill>
                <a:schemeClr val="dk2"/>
              </a:solidFill>
              <a:latin typeface="Raleway"/>
              <a:ea typeface="Raleway"/>
              <a:cs typeface="Raleway"/>
              <a:sym typeface="Raleway"/>
            </a:endParaRPr>
          </a:p>
          <a:p>
            <a:pPr indent="0" lvl="0" marL="0" rtl="0" algn="l">
              <a:spcBef>
                <a:spcPts val="1200"/>
              </a:spcBef>
              <a:spcAft>
                <a:spcPts val="0"/>
              </a:spcAft>
              <a:buNone/>
            </a:pPr>
            <a:r>
              <a:rPr lang="en" sz="1400">
                <a:solidFill>
                  <a:schemeClr val="dk2"/>
                </a:solidFill>
                <a:latin typeface="Raleway"/>
                <a:ea typeface="Raleway"/>
                <a:cs typeface="Raleway"/>
                <a:sym typeface="Raleway"/>
              </a:rPr>
              <a:t>Недостатками разработки ИС специализированной фирмой являются: </a:t>
            </a:r>
            <a:endParaRPr sz="1400">
              <a:solidFill>
                <a:schemeClr val="dk2"/>
              </a:solidFill>
              <a:latin typeface="Raleway"/>
              <a:ea typeface="Raleway"/>
              <a:cs typeface="Raleway"/>
              <a:sym typeface="Raleway"/>
            </a:endParaRPr>
          </a:p>
          <a:p>
            <a:pPr indent="-317500" lvl="0" marL="457200" rtl="0" algn="l">
              <a:spcBef>
                <a:spcPts val="1200"/>
              </a:spcBef>
              <a:spcAft>
                <a:spcPts val="0"/>
              </a:spcAft>
              <a:buClr>
                <a:schemeClr val="dk2"/>
              </a:buClr>
              <a:buSzPts val="1400"/>
              <a:buFont typeface="Raleway"/>
              <a:buChar char="●"/>
            </a:pPr>
            <a:r>
              <a:rPr lang="en" sz="1400">
                <a:solidFill>
                  <a:schemeClr val="dk2"/>
                </a:solidFill>
                <a:latin typeface="Raleway"/>
                <a:ea typeface="Raleway"/>
                <a:cs typeface="Raleway"/>
                <a:sym typeface="Raleway"/>
              </a:rPr>
              <a:t>длительное время разработки</a:t>
            </a:r>
            <a:endParaRPr sz="1400">
              <a:solidFill>
                <a:schemeClr val="dk2"/>
              </a:solidFill>
              <a:latin typeface="Raleway"/>
              <a:ea typeface="Raleway"/>
              <a:cs typeface="Raleway"/>
              <a:sym typeface="Raleway"/>
            </a:endParaRPr>
          </a:p>
        </p:txBody>
      </p:sp>
      <p:pic>
        <p:nvPicPr>
          <p:cNvPr id="193" name="Google Shape;193;p33"/>
          <p:cNvPicPr preferRelativeResize="0"/>
          <p:nvPr/>
        </p:nvPicPr>
        <p:blipFill>
          <a:blip r:embed="rId3">
            <a:alphaModFix/>
          </a:blip>
          <a:stretch>
            <a:fillRect/>
          </a:stretch>
        </p:blipFill>
        <p:spPr>
          <a:xfrm>
            <a:off x="6122625" y="1656225"/>
            <a:ext cx="2970949" cy="30082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4"/>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Покупка и доработка</a:t>
            </a:r>
            <a:endParaRPr sz="2000"/>
          </a:p>
        </p:txBody>
      </p:sp>
      <p:sp>
        <p:nvSpPr>
          <p:cNvPr id="199" name="Google Shape;199;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lnSpc>
                <a:spcPct val="150000"/>
              </a:lnSpc>
              <a:spcBef>
                <a:spcPts val="0"/>
              </a:spcBef>
              <a:spcAft>
                <a:spcPts val="0"/>
              </a:spcAft>
              <a:buNone/>
            </a:pPr>
            <a:r>
              <a:rPr lang="en" sz="1400">
                <a:solidFill>
                  <a:schemeClr val="dk2"/>
                </a:solidFill>
                <a:latin typeface="Raleway"/>
                <a:ea typeface="Raleway"/>
                <a:cs typeface="Raleway"/>
                <a:sym typeface="Raleway"/>
              </a:rPr>
              <a:t>Преимуществами самостоятельной доработки ИС являются: </a:t>
            </a:r>
            <a:endParaRPr sz="1400">
              <a:solidFill>
                <a:schemeClr val="dk2"/>
              </a:solidFill>
              <a:latin typeface="Raleway"/>
              <a:ea typeface="Raleway"/>
              <a:cs typeface="Raleway"/>
              <a:sym typeface="Raleway"/>
            </a:endParaRPr>
          </a:p>
          <a:p>
            <a:pPr indent="-317500" lvl="0" marL="457200" rtl="0" algn="just">
              <a:lnSpc>
                <a:spcPct val="150000"/>
              </a:lnSpc>
              <a:spcBef>
                <a:spcPts val="600"/>
              </a:spcBef>
              <a:spcAft>
                <a:spcPts val="0"/>
              </a:spcAft>
              <a:buClr>
                <a:schemeClr val="dk2"/>
              </a:buClr>
              <a:buSzPts val="1400"/>
              <a:buFont typeface="Raleway"/>
              <a:buChar char="●"/>
            </a:pPr>
            <a:r>
              <a:rPr lang="en" sz="1400">
                <a:solidFill>
                  <a:schemeClr val="dk2"/>
                </a:solidFill>
                <a:latin typeface="Raleway"/>
                <a:ea typeface="Raleway"/>
                <a:cs typeface="Raleway"/>
                <a:sym typeface="Raleway"/>
              </a:rPr>
              <a:t>система уникальна; </a:t>
            </a:r>
            <a:endParaRPr sz="1400">
              <a:solidFill>
                <a:schemeClr val="dk2"/>
              </a:solidFill>
              <a:latin typeface="Raleway"/>
              <a:ea typeface="Raleway"/>
              <a:cs typeface="Raleway"/>
              <a:sym typeface="Raleway"/>
            </a:endParaRPr>
          </a:p>
          <a:p>
            <a:pPr indent="-317500" lvl="0" marL="457200" rtl="0" algn="just">
              <a:lnSpc>
                <a:spcPct val="150000"/>
              </a:lnSpc>
              <a:spcBef>
                <a:spcPts val="0"/>
              </a:spcBef>
              <a:spcAft>
                <a:spcPts val="0"/>
              </a:spcAft>
              <a:buClr>
                <a:schemeClr val="dk2"/>
              </a:buClr>
              <a:buSzPts val="1400"/>
              <a:buFont typeface="Raleway"/>
              <a:buChar char="●"/>
            </a:pPr>
            <a:r>
              <a:rPr lang="en" sz="1400">
                <a:solidFill>
                  <a:schemeClr val="dk2"/>
                </a:solidFill>
                <a:latin typeface="Raleway"/>
                <a:ea typeface="Raleway"/>
                <a:cs typeface="Raleway"/>
                <a:sym typeface="Raleway"/>
              </a:rPr>
              <a:t>хорошая адаптация к предъявляемым требованиям.</a:t>
            </a:r>
            <a:endParaRPr sz="1400">
              <a:solidFill>
                <a:schemeClr val="dk2"/>
              </a:solidFill>
              <a:latin typeface="Raleway"/>
              <a:ea typeface="Raleway"/>
              <a:cs typeface="Raleway"/>
              <a:sym typeface="Raleway"/>
            </a:endParaRPr>
          </a:p>
          <a:p>
            <a:pPr indent="0" lvl="0" marL="0" rtl="0" algn="just">
              <a:lnSpc>
                <a:spcPct val="150000"/>
              </a:lnSpc>
              <a:spcBef>
                <a:spcPts val="600"/>
              </a:spcBef>
              <a:spcAft>
                <a:spcPts val="0"/>
              </a:spcAft>
              <a:buNone/>
            </a:pPr>
            <a:r>
              <a:rPr lang="en" sz="1400">
                <a:solidFill>
                  <a:schemeClr val="dk2"/>
                </a:solidFill>
                <a:latin typeface="Raleway"/>
                <a:ea typeface="Raleway"/>
                <a:cs typeface="Raleway"/>
                <a:sym typeface="Raleway"/>
              </a:rPr>
              <a:t>Недостатками самостоятельной доработки ИС являются: </a:t>
            </a:r>
            <a:endParaRPr sz="1400">
              <a:solidFill>
                <a:schemeClr val="dk2"/>
              </a:solidFill>
              <a:latin typeface="Raleway"/>
              <a:ea typeface="Raleway"/>
              <a:cs typeface="Raleway"/>
              <a:sym typeface="Raleway"/>
            </a:endParaRPr>
          </a:p>
          <a:p>
            <a:pPr indent="-317500" lvl="0" marL="457200" rtl="0" algn="just">
              <a:lnSpc>
                <a:spcPct val="150000"/>
              </a:lnSpc>
              <a:spcBef>
                <a:spcPts val="600"/>
              </a:spcBef>
              <a:spcAft>
                <a:spcPts val="0"/>
              </a:spcAft>
              <a:buClr>
                <a:schemeClr val="dk2"/>
              </a:buClr>
              <a:buSzPts val="1400"/>
              <a:buFont typeface="Raleway"/>
              <a:buChar char="●"/>
            </a:pPr>
            <a:r>
              <a:rPr lang="en" sz="1400">
                <a:solidFill>
                  <a:schemeClr val="dk2"/>
                </a:solidFill>
                <a:latin typeface="Raleway"/>
                <a:ea typeface="Raleway"/>
                <a:cs typeface="Raleway"/>
                <a:sym typeface="Raleway"/>
              </a:rPr>
              <a:t>длительное время доработки; </a:t>
            </a:r>
            <a:endParaRPr sz="1400">
              <a:solidFill>
                <a:schemeClr val="dk2"/>
              </a:solidFill>
              <a:latin typeface="Raleway"/>
              <a:ea typeface="Raleway"/>
              <a:cs typeface="Raleway"/>
              <a:sym typeface="Raleway"/>
            </a:endParaRPr>
          </a:p>
          <a:p>
            <a:pPr indent="-317500" lvl="0" marL="457200" rtl="0" algn="just">
              <a:lnSpc>
                <a:spcPct val="150000"/>
              </a:lnSpc>
              <a:spcBef>
                <a:spcPts val="0"/>
              </a:spcBef>
              <a:spcAft>
                <a:spcPts val="0"/>
              </a:spcAft>
              <a:buClr>
                <a:schemeClr val="dk2"/>
              </a:buClr>
              <a:buSzPts val="1400"/>
              <a:buFont typeface="Raleway"/>
              <a:buChar char="●"/>
            </a:pPr>
            <a:r>
              <a:rPr lang="en" sz="1400">
                <a:solidFill>
                  <a:schemeClr val="dk2"/>
                </a:solidFill>
                <a:latin typeface="Raleway"/>
                <a:ea typeface="Raleway"/>
                <a:cs typeface="Raleway"/>
                <a:sym typeface="Raleway"/>
              </a:rPr>
              <a:t>отсутствия должной квалификации разработчиков; </a:t>
            </a:r>
            <a:endParaRPr sz="1400">
              <a:solidFill>
                <a:schemeClr val="dk2"/>
              </a:solidFill>
              <a:latin typeface="Raleway"/>
              <a:ea typeface="Raleway"/>
              <a:cs typeface="Raleway"/>
              <a:sym typeface="Raleway"/>
            </a:endParaRPr>
          </a:p>
          <a:p>
            <a:pPr indent="-317500" lvl="0" marL="457200" rtl="0" algn="just">
              <a:lnSpc>
                <a:spcPct val="150000"/>
              </a:lnSpc>
              <a:spcBef>
                <a:spcPts val="0"/>
              </a:spcBef>
              <a:spcAft>
                <a:spcPts val="0"/>
              </a:spcAft>
              <a:buClr>
                <a:schemeClr val="dk2"/>
              </a:buClr>
              <a:buSzPts val="1400"/>
              <a:buFont typeface="Raleway"/>
              <a:buChar char="●"/>
            </a:pPr>
            <a:r>
              <a:rPr lang="en" sz="1400">
                <a:solidFill>
                  <a:schemeClr val="dk2"/>
                </a:solidFill>
                <a:latin typeface="Raleway"/>
                <a:ea typeface="Raleway"/>
                <a:cs typeface="Raleway"/>
                <a:sym typeface="Raleway"/>
              </a:rPr>
              <a:t>необходимость создания отдела ИТ.</a:t>
            </a:r>
            <a:endParaRPr sz="1400">
              <a:solidFill>
                <a:schemeClr val="dk2"/>
              </a:solidFill>
              <a:latin typeface="Raleway"/>
              <a:ea typeface="Raleway"/>
              <a:cs typeface="Raleway"/>
              <a:sym typeface="Raleway"/>
            </a:endParaRPr>
          </a:p>
          <a:p>
            <a:pPr indent="0" lvl="0" marL="0" rtl="0" algn="l">
              <a:spcBef>
                <a:spcPts val="600"/>
              </a:spcBef>
              <a:spcAft>
                <a:spcPts val="1200"/>
              </a:spcAft>
              <a:buNone/>
            </a:pPr>
            <a:r>
              <a:t/>
            </a:r>
            <a:endParaRPr/>
          </a:p>
        </p:txBody>
      </p:sp>
      <p:pic>
        <p:nvPicPr>
          <p:cNvPr id="200" name="Google Shape;200;p34"/>
          <p:cNvPicPr preferRelativeResize="0"/>
          <p:nvPr/>
        </p:nvPicPr>
        <p:blipFill>
          <a:blip r:embed="rId3">
            <a:alphaModFix/>
          </a:blip>
          <a:stretch>
            <a:fillRect/>
          </a:stretch>
        </p:blipFill>
        <p:spPr>
          <a:xfrm>
            <a:off x="5643200" y="2721040"/>
            <a:ext cx="3315174" cy="221233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5"/>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Аутсорсинг ИС</a:t>
            </a:r>
            <a:endParaRPr sz="2000"/>
          </a:p>
        </p:txBody>
      </p:sp>
      <p:sp>
        <p:nvSpPr>
          <p:cNvPr id="206" name="Google Shape;206;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10000"/>
          </a:bodyPr>
          <a:lstStyle/>
          <a:p>
            <a:pPr indent="0" lvl="0" marL="0" rtl="0" algn="just">
              <a:lnSpc>
                <a:spcPct val="150000"/>
              </a:lnSpc>
              <a:spcBef>
                <a:spcPts val="0"/>
              </a:spcBef>
              <a:spcAft>
                <a:spcPts val="0"/>
              </a:spcAft>
              <a:buNone/>
            </a:pPr>
            <a:r>
              <a:rPr lang="en" sz="1400">
                <a:solidFill>
                  <a:schemeClr val="dk2"/>
                </a:solidFill>
                <a:latin typeface="Raleway"/>
                <a:ea typeface="Raleway"/>
                <a:cs typeface="Raleway"/>
                <a:sym typeface="Raleway"/>
              </a:rPr>
              <a:t>Аутсорсинг ИС – это: </a:t>
            </a:r>
            <a:endParaRPr sz="1400">
              <a:solidFill>
                <a:schemeClr val="dk2"/>
              </a:solidFill>
              <a:latin typeface="Raleway"/>
              <a:ea typeface="Raleway"/>
              <a:cs typeface="Raleway"/>
              <a:sym typeface="Raleway"/>
            </a:endParaRPr>
          </a:p>
          <a:p>
            <a:pPr indent="-297497" lvl="0" marL="457200" rtl="0" algn="just">
              <a:lnSpc>
                <a:spcPct val="150000"/>
              </a:lnSpc>
              <a:spcBef>
                <a:spcPts val="600"/>
              </a:spcBef>
              <a:spcAft>
                <a:spcPts val="0"/>
              </a:spcAft>
              <a:buClr>
                <a:schemeClr val="dk2"/>
              </a:buClr>
              <a:buSzPct val="100000"/>
              <a:buFont typeface="Raleway"/>
              <a:buChar char="●"/>
            </a:pPr>
            <a:r>
              <a:rPr lang="en" sz="1400">
                <a:solidFill>
                  <a:schemeClr val="dk2"/>
                </a:solidFill>
                <a:latin typeface="Raleway"/>
                <a:ea typeface="Raleway"/>
                <a:cs typeface="Raleway"/>
                <a:sym typeface="Raleway"/>
              </a:rPr>
              <a:t>заказ информационной системы фирмой-потребителем у фирмы-производителя ИС; </a:t>
            </a:r>
            <a:endParaRPr sz="1400">
              <a:solidFill>
                <a:schemeClr val="dk2"/>
              </a:solidFill>
              <a:latin typeface="Raleway"/>
              <a:ea typeface="Raleway"/>
              <a:cs typeface="Raleway"/>
              <a:sym typeface="Raleway"/>
            </a:endParaRPr>
          </a:p>
          <a:p>
            <a:pPr indent="-297497" lvl="0" marL="457200" rtl="0" algn="just">
              <a:lnSpc>
                <a:spcPct val="150000"/>
              </a:lnSpc>
              <a:spcBef>
                <a:spcPts val="0"/>
              </a:spcBef>
              <a:spcAft>
                <a:spcPts val="0"/>
              </a:spcAft>
              <a:buClr>
                <a:schemeClr val="dk2"/>
              </a:buClr>
              <a:buSzPct val="100000"/>
              <a:buFont typeface="Raleway"/>
              <a:buChar char="●"/>
            </a:pPr>
            <a:r>
              <a:rPr lang="en" sz="1400">
                <a:solidFill>
                  <a:schemeClr val="dk2"/>
                </a:solidFill>
                <a:latin typeface="Raleway"/>
                <a:ea typeface="Raleway"/>
                <a:cs typeface="Raleway"/>
                <a:sym typeface="Raleway"/>
              </a:rPr>
              <a:t>сдача ИС фирмой-производителем в аренду фирме-потребителю ИС; </a:t>
            </a:r>
            <a:endParaRPr sz="1400">
              <a:solidFill>
                <a:schemeClr val="dk2"/>
              </a:solidFill>
              <a:latin typeface="Raleway"/>
              <a:ea typeface="Raleway"/>
              <a:cs typeface="Raleway"/>
              <a:sym typeface="Raleway"/>
            </a:endParaRPr>
          </a:p>
          <a:p>
            <a:pPr indent="-297497" lvl="0" marL="457200" rtl="0" algn="just">
              <a:lnSpc>
                <a:spcPct val="150000"/>
              </a:lnSpc>
              <a:spcBef>
                <a:spcPts val="0"/>
              </a:spcBef>
              <a:spcAft>
                <a:spcPts val="0"/>
              </a:spcAft>
              <a:buClr>
                <a:schemeClr val="dk2"/>
              </a:buClr>
              <a:buSzPct val="100000"/>
              <a:buFont typeface="Raleway"/>
              <a:buChar char="●"/>
            </a:pPr>
            <a:r>
              <a:rPr lang="en" sz="1400">
                <a:solidFill>
                  <a:schemeClr val="dk2"/>
                </a:solidFill>
                <a:latin typeface="Raleway"/>
                <a:ea typeface="Raleway"/>
                <a:cs typeface="Raleway"/>
                <a:sym typeface="Raleway"/>
              </a:rPr>
              <a:t>выполнение сторонней фирмой обработки информации для фирмы-потребителя.</a:t>
            </a:r>
            <a:endParaRPr sz="1400">
              <a:solidFill>
                <a:schemeClr val="dk2"/>
              </a:solidFill>
              <a:latin typeface="Raleway"/>
              <a:ea typeface="Raleway"/>
              <a:cs typeface="Raleway"/>
              <a:sym typeface="Raleway"/>
            </a:endParaRPr>
          </a:p>
          <a:p>
            <a:pPr indent="0" lvl="0" marL="0" rtl="0" algn="just">
              <a:lnSpc>
                <a:spcPct val="150000"/>
              </a:lnSpc>
              <a:spcBef>
                <a:spcPts val="600"/>
              </a:spcBef>
              <a:spcAft>
                <a:spcPts val="0"/>
              </a:spcAft>
              <a:buNone/>
            </a:pPr>
            <a:r>
              <a:rPr lang="en" sz="1400">
                <a:solidFill>
                  <a:schemeClr val="dk2"/>
                </a:solidFill>
                <a:latin typeface="Raleway"/>
                <a:ea typeface="Raleway"/>
                <a:cs typeface="Raleway"/>
                <a:sym typeface="Raleway"/>
              </a:rPr>
              <a:t>Преимуществами аутсорсинга ИС являются: </a:t>
            </a:r>
            <a:endParaRPr sz="1400">
              <a:solidFill>
                <a:schemeClr val="dk2"/>
              </a:solidFill>
              <a:latin typeface="Raleway"/>
              <a:ea typeface="Raleway"/>
              <a:cs typeface="Raleway"/>
              <a:sym typeface="Raleway"/>
            </a:endParaRPr>
          </a:p>
          <a:p>
            <a:pPr indent="-297497" lvl="0" marL="457200" rtl="0" algn="just">
              <a:lnSpc>
                <a:spcPct val="150000"/>
              </a:lnSpc>
              <a:spcBef>
                <a:spcPts val="600"/>
              </a:spcBef>
              <a:spcAft>
                <a:spcPts val="0"/>
              </a:spcAft>
              <a:buClr>
                <a:schemeClr val="dk2"/>
              </a:buClr>
              <a:buSzPct val="100000"/>
              <a:buFont typeface="Raleway"/>
              <a:buChar char="●"/>
            </a:pPr>
            <a:r>
              <a:rPr lang="en" sz="1400">
                <a:solidFill>
                  <a:schemeClr val="dk2"/>
                </a:solidFill>
                <a:latin typeface="Raleway"/>
                <a:ea typeface="Raleway"/>
                <a:cs typeface="Raleway"/>
                <a:sym typeface="Raleway"/>
              </a:rPr>
              <a:t>возможность сфокусировать внимание компании на ее основном бизнесе; </a:t>
            </a:r>
            <a:endParaRPr sz="1400">
              <a:solidFill>
                <a:schemeClr val="dk2"/>
              </a:solidFill>
              <a:latin typeface="Raleway"/>
              <a:ea typeface="Raleway"/>
              <a:cs typeface="Raleway"/>
              <a:sym typeface="Raleway"/>
            </a:endParaRPr>
          </a:p>
          <a:p>
            <a:pPr indent="-297497" lvl="0" marL="457200" rtl="0" algn="just">
              <a:lnSpc>
                <a:spcPct val="150000"/>
              </a:lnSpc>
              <a:spcBef>
                <a:spcPts val="0"/>
              </a:spcBef>
              <a:spcAft>
                <a:spcPts val="0"/>
              </a:spcAft>
              <a:buClr>
                <a:schemeClr val="dk2"/>
              </a:buClr>
              <a:buSzPct val="100000"/>
              <a:buFont typeface="Raleway"/>
              <a:buChar char="●"/>
            </a:pPr>
            <a:r>
              <a:rPr lang="en" sz="1400">
                <a:solidFill>
                  <a:schemeClr val="dk2"/>
                </a:solidFill>
                <a:latin typeface="Raleway"/>
                <a:ea typeface="Raleway"/>
                <a:cs typeface="Raleway"/>
                <a:sym typeface="Raleway"/>
              </a:rPr>
              <a:t>возможность гибко реагировать на изменения на рынке и внутри компании; </a:t>
            </a:r>
            <a:endParaRPr sz="1400">
              <a:solidFill>
                <a:schemeClr val="dk2"/>
              </a:solidFill>
              <a:latin typeface="Raleway"/>
              <a:ea typeface="Raleway"/>
              <a:cs typeface="Raleway"/>
              <a:sym typeface="Raleway"/>
            </a:endParaRPr>
          </a:p>
          <a:p>
            <a:pPr indent="-297497" lvl="0" marL="457200" rtl="0" algn="just">
              <a:lnSpc>
                <a:spcPct val="150000"/>
              </a:lnSpc>
              <a:spcBef>
                <a:spcPts val="0"/>
              </a:spcBef>
              <a:spcAft>
                <a:spcPts val="0"/>
              </a:spcAft>
              <a:buClr>
                <a:schemeClr val="dk2"/>
              </a:buClr>
              <a:buSzPct val="100000"/>
              <a:buFont typeface="Raleway"/>
              <a:buChar char="●"/>
            </a:pPr>
            <a:r>
              <a:rPr lang="en" sz="1400">
                <a:solidFill>
                  <a:schemeClr val="dk2"/>
                </a:solidFill>
                <a:latin typeface="Raleway"/>
                <a:ea typeface="Raleway"/>
                <a:cs typeface="Raleway"/>
                <a:sym typeface="Raleway"/>
              </a:rPr>
              <a:t>отсутствие необходимости в расширении штата компании; </a:t>
            </a:r>
            <a:endParaRPr sz="1400">
              <a:solidFill>
                <a:schemeClr val="dk2"/>
              </a:solidFill>
              <a:latin typeface="Raleway"/>
              <a:ea typeface="Raleway"/>
              <a:cs typeface="Raleway"/>
              <a:sym typeface="Raleway"/>
            </a:endParaRPr>
          </a:p>
          <a:p>
            <a:pPr indent="-297497" lvl="0" marL="457200" rtl="0" algn="just">
              <a:lnSpc>
                <a:spcPct val="150000"/>
              </a:lnSpc>
              <a:spcBef>
                <a:spcPts val="0"/>
              </a:spcBef>
              <a:spcAft>
                <a:spcPts val="0"/>
              </a:spcAft>
              <a:buClr>
                <a:schemeClr val="dk2"/>
              </a:buClr>
              <a:buSzPct val="100000"/>
              <a:buFont typeface="Raleway"/>
              <a:buChar char="●"/>
            </a:pPr>
            <a:r>
              <a:rPr lang="en" sz="1400">
                <a:solidFill>
                  <a:schemeClr val="dk2"/>
                </a:solidFill>
                <a:latin typeface="Raleway"/>
                <a:ea typeface="Raleway"/>
                <a:cs typeface="Raleway"/>
                <a:sym typeface="Raleway"/>
              </a:rPr>
              <a:t>сокращение затрат на операции.</a:t>
            </a:r>
            <a:endParaRPr sz="1400">
              <a:solidFill>
                <a:schemeClr val="dk2"/>
              </a:solidFill>
              <a:latin typeface="Raleway"/>
              <a:ea typeface="Raleway"/>
              <a:cs typeface="Raleway"/>
              <a:sym typeface="Raleway"/>
            </a:endParaRPr>
          </a:p>
          <a:p>
            <a:pPr indent="0" lvl="0" marL="0" rtl="0" algn="just">
              <a:lnSpc>
                <a:spcPct val="150000"/>
              </a:lnSpc>
              <a:spcBef>
                <a:spcPts val="600"/>
              </a:spcBef>
              <a:spcAft>
                <a:spcPts val="0"/>
              </a:spcAft>
              <a:buNone/>
            </a:pPr>
            <a:r>
              <a:rPr lang="en" sz="1400">
                <a:solidFill>
                  <a:schemeClr val="dk2"/>
                </a:solidFill>
                <a:latin typeface="Raleway"/>
                <a:ea typeface="Raleway"/>
                <a:cs typeface="Raleway"/>
                <a:sym typeface="Raleway"/>
              </a:rPr>
              <a:t>Недостатками аутсорсинга ИС являются: </a:t>
            </a:r>
            <a:endParaRPr sz="1400">
              <a:solidFill>
                <a:schemeClr val="dk2"/>
              </a:solidFill>
              <a:latin typeface="Raleway"/>
              <a:ea typeface="Raleway"/>
              <a:cs typeface="Raleway"/>
              <a:sym typeface="Raleway"/>
            </a:endParaRPr>
          </a:p>
          <a:p>
            <a:pPr indent="-297497" lvl="0" marL="457200" rtl="0" algn="just">
              <a:lnSpc>
                <a:spcPct val="150000"/>
              </a:lnSpc>
              <a:spcBef>
                <a:spcPts val="600"/>
              </a:spcBef>
              <a:spcAft>
                <a:spcPts val="0"/>
              </a:spcAft>
              <a:buClr>
                <a:schemeClr val="dk2"/>
              </a:buClr>
              <a:buSzPct val="100000"/>
              <a:buFont typeface="Raleway"/>
              <a:buChar char="●"/>
            </a:pPr>
            <a:r>
              <a:rPr lang="en" sz="1400">
                <a:solidFill>
                  <a:schemeClr val="dk2"/>
                </a:solidFill>
                <a:latin typeface="Raleway"/>
                <a:ea typeface="Raleway"/>
                <a:cs typeface="Raleway"/>
                <a:sym typeface="Raleway"/>
              </a:rPr>
              <a:t>возможность потери поставщика (надежность)</a:t>
            </a:r>
            <a:endParaRPr sz="1400">
              <a:solidFill>
                <a:schemeClr val="dk2"/>
              </a:solidFill>
              <a:latin typeface="Raleway"/>
              <a:ea typeface="Raleway"/>
              <a:cs typeface="Raleway"/>
              <a:sym typeface="Raleway"/>
            </a:endParaRPr>
          </a:p>
          <a:p>
            <a:pPr indent="0" lvl="0" marL="0" rtl="0" algn="l">
              <a:spcBef>
                <a:spcPts val="600"/>
              </a:spcBef>
              <a:spcAft>
                <a:spcPts val="1200"/>
              </a:spcAft>
              <a:buNone/>
            </a:pPr>
            <a:r>
              <a:t/>
            </a:r>
            <a:endParaRPr/>
          </a:p>
        </p:txBody>
      </p:sp>
      <p:pic>
        <p:nvPicPr>
          <p:cNvPr id="207" name="Google Shape;207;p35"/>
          <p:cNvPicPr preferRelativeResize="0"/>
          <p:nvPr/>
        </p:nvPicPr>
        <p:blipFill>
          <a:blip r:embed="rId3">
            <a:alphaModFix/>
          </a:blip>
          <a:stretch>
            <a:fillRect/>
          </a:stretch>
        </p:blipFill>
        <p:spPr>
          <a:xfrm>
            <a:off x="5035325" y="3123850"/>
            <a:ext cx="3856625" cy="1928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6"/>
          <p:cNvSpPr txBox="1"/>
          <p:nvPr>
            <p:ph type="title"/>
          </p:nvPr>
        </p:nvSpPr>
        <p:spPr>
          <a:xfrm>
            <a:off x="345325" y="2260050"/>
            <a:ext cx="8520600" cy="623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Тестирование</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7"/>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Тестирование ИС</a:t>
            </a:r>
            <a:endParaRPr sz="2000"/>
          </a:p>
        </p:txBody>
      </p:sp>
      <p:sp>
        <p:nvSpPr>
          <p:cNvPr id="218" name="Google Shape;218;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457200" lvl="0" marL="0" rtl="0" algn="l">
              <a:spcBef>
                <a:spcPts val="0"/>
              </a:spcBef>
              <a:spcAft>
                <a:spcPts val="1200"/>
              </a:spcAft>
              <a:buNone/>
            </a:pPr>
            <a:r>
              <a:rPr lang="en" sz="1400">
                <a:solidFill>
                  <a:schemeClr val="dk2"/>
                </a:solidFill>
                <a:latin typeface="Raleway"/>
                <a:ea typeface="Raleway"/>
                <a:cs typeface="Raleway"/>
                <a:sym typeface="Raleway"/>
              </a:rPr>
              <a:t>Независимо от того, какой способ внедрения был выбран (разработка или приобретение), систему нужно </a:t>
            </a:r>
            <a:r>
              <a:rPr b="1" i="1" lang="en" sz="1400">
                <a:solidFill>
                  <a:schemeClr val="dk2"/>
                </a:solidFill>
                <a:latin typeface="Raleway"/>
                <a:ea typeface="Raleway"/>
                <a:cs typeface="Raleway"/>
                <a:sym typeface="Raleway"/>
              </a:rPr>
              <a:t>протестировать</a:t>
            </a:r>
            <a:r>
              <a:rPr lang="en" sz="1400">
                <a:solidFill>
                  <a:schemeClr val="dk2"/>
                </a:solidFill>
                <a:latin typeface="Raleway"/>
                <a:ea typeface="Raleway"/>
                <a:cs typeface="Raleway"/>
                <a:sym typeface="Raleway"/>
              </a:rPr>
              <a:t>. Этот </a:t>
            </a:r>
            <a:r>
              <a:rPr lang="en" sz="1400">
                <a:solidFill>
                  <a:schemeClr val="dk2"/>
                </a:solidFill>
                <a:highlight>
                  <a:schemeClr val="lt1"/>
                </a:highlight>
                <a:latin typeface="Raleway"/>
                <a:ea typeface="Raleway"/>
                <a:cs typeface="Raleway"/>
                <a:sym typeface="Raleway"/>
              </a:rPr>
              <a:t>важный и трудоемкий этап позволяет выявить подавляющее большинство ошибок, допущенных при составлении системы.</a:t>
            </a:r>
            <a:endParaRPr sz="1400">
              <a:solidFill>
                <a:schemeClr val="dk2"/>
              </a:solidFill>
              <a:highlight>
                <a:schemeClr val="lt1"/>
              </a:highlight>
              <a:latin typeface="Raleway"/>
              <a:ea typeface="Raleway"/>
              <a:cs typeface="Raleway"/>
              <a:sym typeface="Raleway"/>
            </a:endParaRPr>
          </a:p>
        </p:txBody>
      </p:sp>
      <p:pic>
        <p:nvPicPr>
          <p:cNvPr id="219" name="Google Shape;219;p37"/>
          <p:cNvPicPr preferRelativeResize="0"/>
          <p:nvPr/>
        </p:nvPicPr>
        <p:blipFill>
          <a:blip r:embed="rId3">
            <a:alphaModFix/>
          </a:blip>
          <a:stretch>
            <a:fillRect/>
          </a:stretch>
        </p:blipFill>
        <p:spPr>
          <a:xfrm>
            <a:off x="1856910" y="1862750"/>
            <a:ext cx="5430175" cy="32006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8"/>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Стадии тестирования ИС</a:t>
            </a:r>
            <a:endParaRPr sz="2000"/>
          </a:p>
        </p:txBody>
      </p:sp>
      <p:sp>
        <p:nvSpPr>
          <p:cNvPr id="225" name="Google Shape;225;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lnSpc>
                <a:spcPct val="150000"/>
              </a:lnSpc>
              <a:spcBef>
                <a:spcPts val="1000"/>
              </a:spcBef>
              <a:spcAft>
                <a:spcPts val="0"/>
              </a:spcAft>
              <a:buNone/>
            </a:pPr>
            <a:r>
              <a:rPr lang="en" sz="1400">
                <a:solidFill>
                  <a:schemeClr val="dk2"/>
                </a:solidFill>
                <a:highlight>
                  <a:schemeClr val="lt1"/>
                </a:highlight>
                <a:latin typeface="Raleway"/>
                <a:ea typeface="Raleway"/>
                <a:cs typeface="Raleway"/>
                <a:sym typeface="Raleway"/>
              </a:rPr>
              <a:t>Процесс разработки программного обеспечения предполагает три стадии тестирования:</a:t>
            </a:r>
            <a:endParaRPr sz="1400">
              <a:solidFill>
                <a:schemeClr val="dk2"/>
              </a:solidFill>
              <a:highlight>
                <a:schemeClr val="lt1"/>
              </a:highlight>
              <a:latin typeface="Raleway"/>
              <a:ea typeface="Raleway"/>
              <a:cs typeface="Raleway"/>
              <a:sym typeface="Raleway"/>
            </a:endParaRPr>
          </a:p>
          <a:p>
            <a:pPr indent="-317500" lvl="0" marL="457200" rtl="0" algn="just">
              <a:lnSpc>
                <a:spcPct val="150000"/>
              </a:lnSpc>
              <a:spcBef>
                <a:spcPts val="1000"/>
              </a:spcBef>
              <a:spcAft>
                <a:spcPts val="0"/>
              </a:spcAft>
              <a:buClr>
                <a:schemeClr val="dk2"/>
              </a:buClr>
              <a:buSzPts val="1400"/>
              <a:buFont typeface="Raleway"/>
              <a:buAutoNum type="arabicPeriod"/>
            </a:pPr>
            <a:r>
              <a:rPr lang="en" sz="1400">
                <a:solidFill>
                  <a:schemeClr val="dk2"/>
                </a:solidFill>
                <a:highlight>
                  <a:schemeClr val="lt1"/>
                </a:highlight>
                <a:latin typeface="Raleway"/>
                <a:ea typeface="Raleway"/>
                <a:cs typeface="Raleway"/>
                <a:sym typeface="Raleway"/>
              </a:rPr>
              <a:t>автономное тестирование компонентов программного обеспечения;</a:t>
            </a:r>
            <a:endParaRPr sz="1400">
              <a:solidFill>
                <a:schemeClr val="dk2"/>
              </a:solidFill>
              <a:highlight>
                <a:schemeClr val="lt1"/>
              </a:highlight>
              <a:latin typeface="Raleway"/>
              <a:ea typeface="Raleway"/>
              <a:cs typeface="Raleway"/>
              <a:sym typeface="Raleway"/>
            </a:endParaRPr>
          </a:p>
          <a:p>
            <a:pPr indent="-317500" lvl="0" marL="457200" rtl="0" algn="just">
              <a:lnSpc>
                <a:spcPct val="150000"/>
              </a:lnSpc>
              <a:spcBef>
                <a:spcPts val="0"/>
              </a:spcBef>
              <a:spcAft>
                <a:spcPts val="0"/>
              </a:spcAft>
              <a:buClr>
                <a:schemeClr val="dk2"/>
              </a:buClr>
              <a:buSzPts val="1400"/>
              <a:buFont typeface="Raleway"/>
              <a:buAutoNum type="arabicPeriod"/>
            </a:pPr>
            <a:r>
              <a:rPr lang="en" sz="1400">
                <a:solidFill>
                  <a:schemeClr val="dk2"/>
                </a:solidFill>
                <a:highlight>
                  <a:schemeClr val="lt1"/>
                </a:highlight>
                <a:latin typeface="Raleway"/>
                <a:ea typeface="Raleway"/>
                <a:cs typeface="Raleway"/>
                <a:sym typeface="Raleway"/>
              </a:rPr>
              <a:t>комплексное тестирование разрабатываемого программного обеспечения; </a:t>
            </a:r>
            <a:endParaRPr sz="1400">
              <a:solidFill>
                <a:schemeClr val="dk2"/>
              </a:solidFill>
              <a:highlight>
                <a:schemeClr val="lt1"/>
              </a:highlight>
              <a:latin typeface="Raleway"/>
              <a:ea typeface="Raleway"/>
              <a:cs typeface="Raleway"/>
              <a:sym typeface="Raleway"/>
            </a:endParaRPr>
          </a:p>
          <a:p>
            <a:pPr indent="-317500" lvl="0" marL="457200" rtl="0" algn="just">
              <a:lnSpc>
                <a:spcPct val="150000"/>
              </a:lnSpc>
              <a:spcBef>
                <a:spcPts val="0"/>
              </a:spcBef>
              <a:spcAft>
                <a:spcPts val="0"/>
              </a:spcAft>
              <a:buClr>
                <a:schemeClr val="dk2"/>
              </a:buClr>
              <a:buSzPts val="1400"/>
              <a:buFont typeface="Raleway"/>
              <a:buAutoNum type="arabicPeriod"/>
            </a:pPr>
            <a:r>
              <a:rPr lang="en" sz="1400">
                <a:solidFill>
                  <a:schemeClr val="dk2"/>
                </a:solidFill>
                <a:highlight>
                  <a:schemeClr val="lt1"/>
                </a:highlight>
                <a:latin typeface="Raleway"/>
                <a:ea typeface="Raleway"/>
                <a:cs typeface="Raleway"/>
                <a:sym typeface="Raleway"/>
              </a:rPr>
              <a:t>системное или оценочное тестирование на соответствие основным критериям качества.</a:t>
            </a:r>
            <a:endParaRPr sz="1400">
              <a:solidFill>
                <a:schemeClr val="dk2"/>
              </a:solidFill>
              <a:highlight>
                <a:schemeClr val="lt1"/>
              </a:highlight>
              <a:latin typeface="Raleway"/>
              <a:ea typeface="Raleway"/>
              <a:cs typeface="Raleway"/>
              <a:sym typeface="Raleway"/>
            </a:endParaRPr>
          </a:p>
          <a:p>
            <a:pPr indent="0" lvl="0" marL="0" rtl="0" algn="l">
              <a:spcBef>
                <a:spcPts val="0"/>
              </a:spcBef>
              <a:spcAft>
                <a:spcPts val="1200"/>
              </a:spcAft>
              <a:buNone/>
            </a:pPr>
            <a:r>
              <a:t/>
            </a:r>
            <a:endParaRPr/>
          </a:p>
        </p:txBody>
      </p:sp>
      <p:pic>
        <p:nvPicPr>
          <p:cNvPr id="226" name="Google Shape;226;p38"/>
          <p:cNvPicPr preferRelativeResize="0"/>
          <p:nvPr/>
        </p:nvPicPr>
        <p:blipFill>
          <a:blip r:embed="rId3">
            <a:alphaModFix/>
          </a:blip>
          <a:stretch>
            <a:fillRect/>
          </a:stretch>
        </p:blipFill>
        <p:spPr>
          <a:xfrm>
            <a:off x="2945288" y="2916875"/>
            <a:ext cx="3253427" cy="2092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9"/>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Основные принципы тестирования</a:t>
            </a:r>
            <a:endParaRPr sz="2000"/>
          </a:p>
        </p:txBody>
      </p:sp>
      <p:sp>
        <p:nvSpPr>
          <p:cNvPr id="232" name="Google Shape;232;p39"/>
          <p:cNvSpPr txBox="1"/>
          <p:nvPr>
            <p:ph idx="1" type="body"/>
          </p:nvPr>
        </p:nvSpPr>
        <p:spPr>
          <a:xfrm>
            <a:off x="311700" y="1152475"/>
            <a:ext cx="6546300" cy="3416400"/>
          </a:xfrm>
          <a:prstGeom prst="rect">
            <a:avLst/>
          </a:prstGeom>
        </p:spPr>
        <p:txBody>
          <a:bodyPr anchorCtr="0" anchor="t" bIns="91425" lIns="91425" spcFirstLastPara="1" rIns="91425" wrap="square" tIns="91425">
            <a:normAutofit lnSpcReduction="10000"/>
          </a:bodyPr>
          <a:lstStyle/>
          <a:p>
            <a:pPr indent="0" lvl="0" marL="0" rtl="0" algn="just">
              <a:lnSpc>
                <a:spcPct val="150000"/>
              </a:lnSpc>
              <a:spcBef>
                <a:spcPts val="1000"/>
              </a:spcBef>
              <a:spcAft>
                <a:spcPts val="0"/>
              </a:spcAft>
              <a:buNone/>
            </a:pPr>
            <a:r>
              <a:rPr lang="en" sz="1400">
                <a:solidFill>
                  <a:schemeClr val="dk2"/>
                </a:solidFill>
                <a:highlight>
                  <a:schemeClr val="lt1"/>
                </a:highlight>
                <a:latin typeface="Raleway"/>
                <a:ea typeface="Raleway"/>
                <a:cs typeface="Raleway"/>
                <a:sym typeface="Raleway"/>
              </a:rPr>
              <a:t>Для повышения качества тестирования рекомендуется соблюдать следующие основные принципы:</a:t>
            </a:r>
            <a:endParaRPr sz="1400">
              <a:solidFill>
                <a:schemeClr val="dk2"/>
              </a:solidFill>
              <a:highlight>
                <a:schemeClr val="lt1"/>
              </a:highlight>
              <a:latin typeface="Raleway"/>
              <a:ea typeface="Raleway"/>
              <a:cs typeface="Raleway"/>
              <a:sym typeface="Raleway"/>
            </a:endParaRPr>
          </a:p>
          <a:p>
            <a:pPr indent="-317500" lvl="0" marL="457200" rtl="0" algn="just">
              <a:lnSpc>
                <a:spcPct val="150000"/>
              </a:lnSpc>
              <a:spcBef>
                <a:spcPts val="1000"/>
              </a:spcBef>
              <a:spcAft>
                <a:spcPts val="0"/>
              </a:spcAft>
              <a:buClr>
                <a:schemeClr val="dk2"/>
              </a:buClr>
              <a:buSzPts val="1400"/>
              <a:buFont typeface="Raleway"/>
              <a:buChar char="●"/>
            </a:pPr>
            <a:r>
              <a:rPr lang="en" sz="1400">
                <a:solidFill>
                  <a:schemeClr val="dk2"/>
                </a:solidFill>
                <a:highlight>
                  <a:schemeClr val="lt1"/>
                </a:highlight>
                <a:latin typeface="Raleway"/>
                <a:ea typeface="Raleway"/>
                <a:cs typeface="Raleway"/>
                <a:sym typeface="Raleway"/>
              </a:rPr>
              <a:t>предполагаемые результаты должны быть известны до тестирования;</a:t>
            </a:r>
            <a:endParaRPr sz="1400">
              <a:solidFill>
                <a:schemeClr val="dk2"/>
              </a:solidFill>
              <a:highlight>
                <a:schemeClr val="lt1"/>
              </a:highlight>
              <a:latin typeface="Raleway"/>
              <a:ea typeface="Raleway"/>
              <a:cs typeface="Raleway"/>
              <a:sym typeface="Raleway"/>
            </a:endParaRPr>
          </a:p>
          <a:p>
            <a:pPr indent="-317500" lvl="0" marL="457200" rtl="0" algn="just">
              <a:lnSpc>
                <a:spcPct val="150000"/>
              </a:lnSpc>
              <a:spcBef>
                <a:spcPts val="0"/>
              </a:spcBef>
              <a:spcAft>
                <a:spcPts val="0"/>
              </a:spcAft>
              <a:buClr>
                <a:schemeClr val="dk2"/>
              </a:buClr>
              <a:buSzPts val="1400"/>
              <a:buFont typeface="Raleway"/>
              <a:buChar char="●"/>
            </a:pPr>
            <a:r>
              <a:rPr lang="en" sz="1400">
                <a:solidFill>
                  <a:schemeClr val="dk2"/>
                </a:solidFill>
                <a:highlight>
                  <a:schemeClr val="lt1"/>
                </a:highlight>
                <a:latin typeface="Raleway"/>
                <a:ea typeface="Raleway"/>
                <a:cs typeface="Raleway"/>
                <a:sym typeface="Raleway"/>
              </a:rPr>
              <a:t>следует избегать тестирования программы автором;</a:t>
            </a:r>
            <a:endParaRPr sz="1400">
              <a:solidFill>
                <a:schemeClr val="dk2"/>
              </a:solidFill>
              <a:highlight>
                <a:schemeClr val="lt1"/>
              </a:highlight>
              <a:latin typeface="Raleway"/>
              <a:ea typeface="Raleway"/>
              <a:cs typeface="Raleway"/>
              <a:sym typeface="Raleway"/>
            </a:endParaRPr>
          </a:p>
          <a:p>
            <a:pPr indent="-317500" lvl="0" marL="457200" rtl="0" algn="just">
              <a:lnSpc>
                <a:spcPct val="150000"/>
              </a:lnSpc>
              <a:spcBef>
                <a:spcPts val="0"/>
              </a:spcBef>
              <a:spcAft>
                <a:spcPts val="0"/>
              </a:spcAft>
              <a:buClr>
                <a:schemeClr val="dk2"/>
              </a:buClr>
              <a:buSzPts val="1400"/>
              <a:buFont typeface="Raleway"/>
              <a:buChar char="●"/>
            </a:pPr>
            <a:r>
              <a:rPr lang="en" sz="1400">
                <a:solidFill>
                  <a:schemeClr val="dk2"/>
                </a:solidFill>
                <a:highlight>
                  <a:schemeClr val="lt1"/>
                </a:highlight>
                <a:latin typeface="Raleway"/>
                <a:ea typeface="Raleway"/>
                <a:cs typeface="Raleway"/>
                <a:sym typeface="Raleway"/>
              </a:rPr>
              <a:t>досконально изучать результаты каждого теста; </a:t>
            </a:r>
            <a:endParaRPr sz="1400">
              <a:solidFill>
                <a:schemeClr val="dk2"/>
              </a:solidFill>
              <a:highlight>
                <a:schemeClr val="lt1"/>
              </a:highlight>
              <a:latin typeface="Raleway"/>
              <a:ea typeface="Raleway"/>
              <a:cs typeface="Raleway"/>
              <a:sym typeface="Raleway"/>
            </a:endParaRPr>
          </a:p>
          <a:p>
            <a:pPr indent="-317500" lvl="0" marL="457200" rtl="0" algn="just">
              <a:lnSpc>
                <a:spcPct val="150000"/>
              </a:lnSpc>
              <a:spcBef>
                <a:spcPts val="0"/>
              </a:spcBef>
              <a:spcAft>
                <a:spcPts val="0"/>
              </a:spcAft>
              <a:buClr>
                <a:schemeClr val="dk2"/>
              </a:buClr>
              <a:buSzPts val="1400"/>
              <a:buFont typeface="Raleway"/>
              <a:buChar char="●"/>
            </a:pPr>
            <a:r>
              <a:rPr lang="en" sz="1400">
                <a:solidFill>
                  <a:schemeClr val="dk2"/>
                </a:solidFill>
                <a:highlight>
                  <a:schemeClr val="lt1"/>
                </a:highlight>
                <a:latin typeface="Raleway"/>
                <a:ea typeface="Raleway"/>
                <a:cs typeface="Raleway"/>
                <a:sym typeface="Raleway"/>
              </a:rPr>
              <a:t>необходимо проверять работу программы на неверных данных;</a:t>
            </a:r>
            <a:endParaRPr sz="1400">
              <a:solidFill>
                <a:schemeClr val="dk2"/>
              </a:solidFill>
              <a:highlight>
                <a:schemeClr val="lt1"/>
              </a:highlight>
              <a:latin typeface="Raleway"/>
              <a:ea typeface="Raleway"/>
              <a:cs typeface="Raleway"/>
              <a:sym typeface="Raleway"/>
            </a:endParaRPr>
          </a:p>
          <a:p>
            <a:pPr indent="-317500" lvl="0" marL="457200" rtl="0" algn="just">
              <a:lnSpc>
                <a:spcPct val="150000"/>
              </a:lnSpc>
              <a:spcBef>
                <a:spcPts val="0"/>
              </a:spcBef>
              <a:spcAft>
                <a:spcPts val="0"/>
              </a:spcAft>
              <a:buClr>
                <a:schemeClr val="dk2"/>
              </a:buClr>
              <a:buSzPts val="1400"/>
              <a:buFont typeface="Raleway"/>
              <a:buChar char="●"/>
            </a:pPr>
            <a:r>
              <a:rPr lang="en" sz="1400">
                <a:solidFill>
                  <a:schemeClr val="dk2"/>
                </a:solidFill>
                <a:highlight>
                  <a:schemeClr val="lt1"/>
                </a:highlight>
                <a:latin typeface="Raleway"/>
                <a:ea typeface="Raleway"/>
                <a:cs typeface="Raleway"/>
                <a:sym typeface="Raleway"/>
              </a:rPr>
              <a:t>вероятность наличия необнаруженных ошибок в части программы пропорциональна числу ошибок, уже обнаруженных в этой части. </a:t>
            </a:r>
            <a:endParaRPr sz="1400">
              <a:solidFill>
                <a:schemeClr val="dk2"/>
              </a:solidFill>
              <a:highlight>
                <a:schemeClr val="lt1"/>
              </a:highlight>
              <a:latin typeface="Raleway"/>
              <a:ea typeface="Raleway"/>
              <a:cs typeface="Raleway"/>
              <a:sym typeface="Raleway"/>
            </a:endParaRPr>
          </a:p>
          <a:p>
            <a:pPr indent="0" lvl="0" marL="0" rtl="0" algn="l">
              <a:spcBef>
                <a:spcPts val="0"/>
              </a:spcBef>
              <a:spcAft>
                <a:spcPts val="1200"/>
              </a:spcAft>
              <a:buNone/>
            </a:pPr>
            <a:r>
              <a:t/>
            </a:r>
            <a:endParaRPr/>
          </a:p>
        </p:txBody>
      </p:sp>
      <p:pic>
        <p:nvPicPr>
          <p:cNvPr id="233" name="Google Shape;233;p39"/>
          <p:cNvPicPr preferRelativeResize="0"/>
          <p:nvPr/>
        </p:nvPicPr>
        <p:blipFill rotWithShape="1">
          <a:blip r:embed="rId3">
            <a:alphaModFix/>
          </a:blip>
          <a:srcRect b="0" l="38610" r="35872" t="0"/>
          <a:stretch/>
        </p:blipFill>
        <p:spPr>
          <a:xfrm>
            <a:off x="7496875" y="1759825"/>
            <a:ext cx="1050524" cy="23157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0"/>
          <p:cNvSpPr txBox="1"/>
          <p:nvPr>
            <p:ph type="title"/>
          </p:nvPr>
        </p:nvSpPr>
        <p:spPr>
          <a:xfrm>
            <a:off x="345325" y="2260050"/>
            <a:ext cx="8520600" cy="623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Модернизация</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1"/>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Модернизация ИС</a:t>
            </a:r>
            <a:endParaRPr sz="2000"/>
          </a:p>
        </p:txBody>
      </p:sp>
      <p:sp>
        <p:nvSpPr>
          <p:cNvPr id="244" name="Google Shape;244;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457200" lvl="0" marL="0" rtl="0" algn="l">
              <a:spcBef>
                <a:spcPts val="0"/>
              </a:spcBef>
              <a:spcAft>
                <a:spcPts val="1200"/>
              </a:spcAft>
              <a:buNone/>
            </a:pPr>
            <a:r>
              <a:rPr b="1" i="1" lang="en" sz="1400">
                <a:solidFill>
                  <a:schemeClr val="dk2"/>
                </a:solidFill>
                <a:latin typeface="Raleway"/>
                <a:ea typeface="Raleway"/>
                <a:cs typeface="Raleway"/>
                <a:sym typeface="Raleway"/>
              </a:rPr>
              <a:t>Модернизация информационной системы</a:t>
            </a:r>
            <a:r>
              <a:rPr lang="en" sz="1400">
                <a:solidFill>
                  <a:schemeClr val="dk2"/>
                </a:solidFill>
                <a:latin typeface="Raleway"/>
                <a:ea typeface="Raleway"/>
                <a:cs typeface="Raleway"/>
                <a:sym typeface="Raleway"/>
              </a:rPr>
              <a:t> - эволюционный этап глобального жизненного цикла жизни информационной системы без изменений основных функциональных систем. Этап модернизации очень тесно связан с сопровождением системы и постоянно взаимодействует с ним. Так же как тесно связаны разработка и внедрение.</a:t>
            </a:r>
            <a:endParaRPr sz="2300">
              <a:solidFill>
                <a:schemeClr val="dk2"/>
              </a:solidFill>
              <a:latin typeface="Raleway"/>
              <a:ea typeface="Raleway"/>
              <a:cs typeface="Raleway"/>
              <a:sym typeface="Raleway"/>
            </a:endParaRPr>
          </a:p>
        </p:txBody>
      </p:sp>
      <p:pic>
        <p:nvPicPr>
          <p:cNvPr id="245" name="Google Shape;245;p41"/>
          <p:cNvPicPr preferRelativeResize="0"/>
          <p:nvPr/>
        </p:nvPicPr>
        <p:blipFill>
          <a:blip r:embed="rId3">
            <a:alphaModFix/>
          </a:blip>
          <a:stretch>
            <a:fillRect/>
          </a:stretch>
        </p:blipFill>
        <p:spPr>
          <a:xfrm>
            <a:off x="2335038" y="2571747"/>
            <a:ext cx="4473925" cy="2101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Вводные данные</a:t>
            </a:r>
            <a:endParaRPr sz="2000"/>
          </a:p>
        </p:txBody>
      </p:sp>
      <p:sp>
        <p:nvSpPr>
          <p:cNvPr id="72" name="Google Shape;72;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chemeClr val="dk2"/>
                </a:solidFill>
                <a:latin typeface="Raleway"/>
                <a:ea typeface="Raleway"/>
                <a:cs typeface="Raleway"/>
                <a:sym typeface="Raleway"/>
              </a:rPr>
              <a:t>В качестве вводных данных была получена следующая информация о ПАО  </a:t>
            </a:r>
            <a:r>
              <a:rPr lang="en" sz="1400">
                <a:solidFill>
                  <a:schemeClr val="dk2"/>
                </a:solidFill>
                <a:latin typeface="Raleway"/>
                <a:ea typeface="Raleway"/>
                <a:cs typeface="Raleway"/>
                <a:sym typeface="Raleway"/>
              </a:rPr>
              <a:t>«Альфа-Омега»</a:t>
            </a:r>
            <a:r>
              <a:rPr lang="en" sz="1400">
                <a:solidFill>
                  <a:schemeClr val="dk2"/>
                </a:solidFill>
                <a:latin typeface="Raleway"/>
                <a:ea typeface="Raleway"/>
                <a:cs typeface="Raleway"/>
                <a:sym typeface="Raleway"/>
              </a:rPr>
              <a:t> :</a:t>
            </a:r>
            <a:endParaRPr sz="1400">
              <a:solidFill>
                <a:schemeClr val="dk2"/>
              </a:solidFill>
              <a:latin typeface="Raleway"/>
              <a:ea typeface="Raleway"/>
              <a:cs typeface="Raleway"/>
              <a:sym typeface="Raleway"/>
            </a:endParaRPr>
          </a:p>
          <a:p>
            <a:pPr indent="-317500" lvl="0" marL="457200" rtl="0" algn="l">
              <a:spcBef>
                <a:spcPts val="1200"/>
              </a:spcBef>
              <a:spcAft>
                <a:spcPts val="0"/>
              </a:spcAft>
              <a:buClr>
                <a:schemeClr val="dk2"/>
              </a:buClr>
              <a:buSzPts val="1400"/>
              <a:buFont typeface="Raleway"/>
              <a:buChar char="●"/>
            </a:pPr>
            <a:r>
              <a:rPr lang="en" sz="1400">
                <a:solidFill>
                  <a:schemeClr val="dk2"/>
                </a:solidFill>
                <a:latin typeface="Raleway"/>
                <a:ea typeface="Raleway"/>
                <a:cs typeface="Raleway"/>
                <a:sym typeface="Raleway"/>
              </a:rPr>
              <a:t>Есть отдел ИБ, в котором работают 3 человека – руководитель и 2 специалиста (один человек отвечает за организационное обеспечение, второй – за техническое обеспечение.).</a:t>
            </a:r>
            <a:endParaRPr sz="1400">
              <a:solidFill>
                <a:schemeClr val="dk2"/>
              </a:solidFill>
              <a:latin typeface="Raleway"/>
              <a:ea typeface="Raleway"/>
              <a:cs typeface="Raleway"/>
              <a:sym typeface="Raleway"/>
            </a:endParaRPr>
          </a:p>
          <a:p>
            <a:pPr indent="-317500" lvl="0" marL="457200" rtl="0" algn="l">
              <a:spcBef>
                <a:spcPts val="0"/>
              </a:spcBef>
              <a:spcAft>
                <a:spcPts val="0"/>
              </a:spcAft>
              <a:buClr>
                <a:schemeClr val="dk2"/>
              </a:buClr>
              <a:buSzPts val="1400"/>
              <a:buFont typeface="Raleway"/>
              <a:buChar char="●"/>
            </a:pPr>
            <a:r>
              <a:rPr lang="en" sz="1400">
                <a:solidFill>
                  <a:schemeClr val="dk2"/>
                </a:solidFill>
                <a:latin typeface="Raleway"/>
                <a:ea typeface="Raleway"/>
                <a:cs typeface="Raleway"/>
                <a:sym typeface="Raleway"/>
              </a:rPr>
              <a:t>Есть политика ИБ, положения ПДн.</a:t>
            </a:r>
            <a:endParaRPr sz="1400">
              <a:solidFill>
                <a:schemeClr val="dk2"/>
              </a:solidFill>
              <a:latin typeface="Raleway"/>
              <a:ea typeface="Raleway"/>
              <a:cs typeface="Raleway"/>
              <a:sym typeface="Raleway"/>
            </a:endParaRPr>
          </a:p>
          <a:p>
            <a:pPr indent="-317500" lvl="0" marL="457200" rtl="0" algn="l">
              <a:spcBef>
                <a:spcPts val="0"/>
              </a:spcBef>
              <a:spcAft>
                <a:spcPts val="0"/>
              </a:spcAft>
              <a:buClr>
                <a:schemeClr val="dk2"/>
              </a:buClr>
              <a:buSzPts val="1400"/>
              <a:buFont typeface="Raleway"/>
              <a:buChar char="●"/>
            </a:pPr>
            <a:r>
              <a:rPr lang="en" sz="1400">
                <a:solidFill>
                  <a:schemeClr val="dk2"/>
                </a:solidFill>
                <a:latin typeface="Raleway"/>
                <a:ea typeface="Raleway"/>
                <a:cs typeface="Raleway"/>
                <a:sym typeface="Raleway"/>
              </a:rPr>
              <a:t>В организации отсутствуют специалисты, способные разработать, приобрести, модернизировать ИС.</a:t>
            </a:r>
            <a:endParaRPr sz="1400">
              <a:solidFill>
                <a:schemeClr val="dk2"/>
              </a:solidFill>
              <a:latin typeface="Raleway"/>
              <a:ea typeface="Raleway"/>
              <a:cs typeface="Raleway"/>
              <a:sym typeface="Raleway"/>
            </a:endParaRPr>
          </a:p>
        </p:txBody>
      </p:sp>
      <p:pic>
        <p:nvPicPr>
          <p:cNvPr id="73" name="Google Shape;73;p15"/>
          <p:cNvPicPr preferRelativeResize="0"/>
          <p:nvPr/>
        </p:nvPicPr>
        <p:blipFill>
          <a:blip r:embed="rId3">
            <a:alphaModFix/>
          </a:blip>
          <a:stretch>
            <a:fillRect/>
          </a:stretch>
        </p:blipFill>
        <p:spPr>
          <a:xfrm>
            <a:off x="3619500" y="2980750"/>
            <a:ext cx="1905000" cy="1905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2"/>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Этапы модернизации</a:t>
            </a:r>
            <a:endParaRPr sz="2000"/>
          </a:p>
        </p:txBody>
      </p:sp>
      <p:sp>
        <p:nvSpPr>
          <p:cNvPr id="251" name="Google Shape;251;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43636"/>
              </a:lnSpc>
              <a:spcBef>
                <a:spcPts val="0"/>
              </a:spcBef>
              <a:spcAft>
                <a:spcPts val="0"/>
              </a:spcAft>
              <a:buClr>
                <a:schemeClr val="dk2"/>
              </a:buClr>
              <a:buSzPts val="1018"/>
              <a:buFont typeface="Arial"/>
              <a:buNone/>
            </a:pPr>
            <a:r>
              <a:rPr lang="en" sz="1100">
                <a:solidFill>
                  <a:schemeClr val="dk2"/>
                </a:solidFill>
                <a:highlight>
                  <a:srgbClr val="FFFFFF"/>
                </a:highlight>
                <a:latin typeface="Raleway"/>
                <a:ea typeface="Raleway"/>
                <a:cs typeface="Raleway"/>
                <a:sym typeface="Raleway"/>
              </a:rPr>
              <a:t>Процесс обновления систем заключается в последовательном выполнении следующих этапов:</a:t>
            </a:r>
            <a:endParaRPr sz="1100">
              <a:solidFill>
                <a:schemeClr val="dk2"/>
              </a:solidFill>
              <a:highlight>
                <a:srgbClr val="FFFFFF"/>
              </a:highlight>
              <a:latin typeface="Raleway"/>
              <a:ea typeface="Raleway"/>
              <a:cs typeface="Raleway"/>
              <a:sym typeface="Raleway"/>
            </a:endParaRPr>
          </a:p>
          <a:p>
            <a:pPr indent="-298450" lvl="0" marL="457200" rtl="0" algn="l">
              <a:lnSpc>
                <a:spcPct val="95000"/>
              </a:lnSpc>
              <a:spcBef>
                <a:spcPts val="1200"/>
              </a:spcBef>
              <a:spcAft>
                <a:spcPts val="0"/>
              </a:spcAft>
              <a:buClr>
                <a:schemeClr val="dk2"/>
              </a:buClr>
              <a:buSzPts val="1100"/>
              <a:buFont typeface="Raleway"/>
              <a:buChar char="●"/>
            </a:pPr>
            <a:r>
              <a:rPr b="1" i="1" lang="en" sz="1100">
                <a:solidFill>
                  <a:schemeClr val="dk2"/>
                </a:solidFill>
                <a:highlight>
                  <a:srgbClr val="FFFFFF"/>
                </a:highlight>
                <a:latin typeface="Raleway"/>
                <a:ea typeface="Raleway"/>
                <a:cs typeface="Raleway"/>
                <a:sym typeface="Raleway"/>
              </a:rPr>
              <a:t>Обследование</a:t>
            </a:r>
            <a:r>
              <a:rPr lang="en" sz="1100">
                <a:solidFill>
                  <a:schemeClr val="dk2"/>
                </a:solidFill>
                <a:highlight>
                  <a:srgbClr val="FFFFFF"/>
                </a:highlight>
                <a:latin typeface="Raleway"/>
                <a:ea typeface="Raleway"/>
                <a:cs typeface="Raleway"/>
                <a:sym typeface="Raleway"/>
              </a:rPr>
              <a:t>. На этом этапе определяется уровень обновлений системы, подключение дополнительных функциональных возможностей. Проводится сбор информации об объеме внедрения бизнес-процессов, операций по ним и определяется объем тестирования. Также осуществляется анализ объема, модифицированного ПО и собственных разработок.</a:t>
            </a:r>
            <a:endParaRPr sz="1100">
              <a:solidFill>
                <a:schemeClr val="dk2"/>
              </a:solidFill>
              <a:highlight>
                <a:srgbClr val="FFFFFF"/>
              </a:highlight>
              <a:latin typeface="Raleway"/>
              <a:ea typeface="Raleway"/>
              <a:cs typeface="Raleway"/>
              <a:sym typeface="Raleway"/>
            </a:endParaRPr>
          </a:p>
          <a:p>
            <a:pPr indent="-298450" lvl="0" marL="457200" rtl="0" algn="l">
              <a:lnSpc>
                <a:spcPct val="95000"/>
              </a:lnSpc>
              <a:spcBef>
                <a:spcPts val="0"/>
              </a:spcBef>
              <a:spcAft>
                <a:spcPts val="0"/>
              </a:spcAft>
              <a:buClr>
                <a:schemeClr val="dk2"/>
              </a:buClr>
              <a:buSzPts val="1100"/>
              <a:buFont typeface="Raleway"/>
              <a:buChar char="●"/>
            </a:pPr>
            <a:r>
              <a:rPr b="1" i="1" lang="en" sz="1100">
                <a:solidFill>
                  <a:schemeClr val="dk2"/>
                </a:solidFill>
                <a:highlight>
                  <a:srgbClr val="FFFFFF"/>
                </a:highlight>
                <a:latin typeface="Raleway"/>
                <a:ea typeface="Raleway"/>
                <a:cs typeface="Raleway"/>
                <a:sym typeface="Raleway"/>
              </a:rPr>
              <a:t>Подготовка плана перехода</a:t>
            </a:r>
            <a:r>
              <a:rPr i="1" lang="en" sz="1100">
                <a:solidFill>
                  <a:schemeClr val="dk2"/>
                </a:solidFill>
                <a:highlight>
                  <a:srgbClr val="FFFFFF"/>
                </a:highlight>
                <a:latin typeface="Raleway"/>
                <a:ea typeface="Raleway"/>
                <a:cs typeface="Raleway"/>
                <a:sym typeface="Raleway"/>
              </a:rPr>
              <a:t>.</a:t>
            </a:r>
            <a:r>
              <a:rPr lang="en" sz="1100">
                <a:solidFill>
                  <a:schemeClr val="dk2"/>
                </a:solidFill>
                <a:highlight>
                  <a:srgbClr val="FFFFFF"/>
                </a:highlight>
                <a:latin typeface="Raleway"/>
                <a:ea typeface="Raleway"/>
                <a:cs typeface="Raleway"/>
                <a:sym typeface="Raleway"/>
              </a:rPr>
              <a:t> Производится подготовка тестовой системы (копия продуктивной), ее обновление, анализ и корректировка затронутого модифицированного ПО; тестирование работы системы, регистрация и решение проблем; создание перечня мероприятий для перехода. Затем проводится повторное </a:t>
            </a:r>
            <a:r>
              <a:rPr lang="en" sz="1100">
                <a:solidFill>
                  <a:schemeClr val="dk2"/>
                </a:solidFill>
                <a:highlight>
                  <a:srgbClr val="FFFFFF"/>
                </a:highlight>
                <a:latin typeface="Raleway"/>
                <a:ea typeface="Raleway"/>
                <a:cs typeface="Raleway"/>
                <a:sym typeface="Raleway"/>
              </a:rPr>
              <a:t>развертывание</a:t>
            </a:r>
            <a:r>
              <a:rPr lang="en" sz="1100">
                <a:solidFill>
                  <a:schemeClr val="dk2"/>
                </a:solidFill>
                <a:highlight>
                  <a:srgbClr val="FFFFFF"/>
                </a:highlight>
                <a:latin typeface="Raleway"/>
                <a:ea typeface="Raleway"/>
                <a:cs typeface="Raleway"/>
                <a:sym typeface="Raleway"/>
              </a:rPr>
              <a:t> тестовой системы, ее обновление, тестирование и применение плана мероприятий. Производится планирование сроков этапов перехода, оценка рисков и возможность дополнительных мероприятий по их снижению. В итоге определяется период неработоспособности продуктивной системы, разрабатывается и утверждается документ «План перехода»</a:t>
            </a:r>
            <a:endParaRPr sz="1100">
              <a:solidFill>
                <a:schemeClr val="dk2"/>
              </a:solidFill>
              <a:highlight>
                <a:srgbClr val="FFFFFF"/>
              </a:highlight>
              <a:latin typeface="Raleway"/>
              <a:ea typeface="Raleway"/>
              <a:cs typeface="Raleway"/>
              <a:sym typeface="Raleway"/>
            </a:endParaRPr>
          </a:p>
          <a:p>
            <a:pPr indent="-298450" lvl="0" marL="457200" rtl="0" algn="l">
              <a:lnSpc>
                <a:spcPct val="95000"/>
              </a:lnSpc>
              <a:spcBef>
                <a:spcPts val="0"/>
              </a:spcBef>
              <a:spcAft>
                <a:spcPts val="0"/>
              </a:spcAft>
              <a:buClr>
                <a:schemeClr val="dk2"/>
              </a:buClr>
              <a:buSzPts val="1100"/>
              <a:buFont typeface="Raleway"/>
              <a:buChar char="●"/>
            </a:pPr>
            <a:r>
              <a:rPr b="1" i="1" lang="en" sz="1100">
                <a:solidFill>
                  <a:schemeClr val="dk2"/>
                </a:solidFill>
                <a:highlight>
                  <a:srgbClr val="FFFFFF"/>
                </a:highlight>
                <a:latin typeface="Raleway"/>
                <a:ea typeface="Raleway"/>
                <a:cs typeface="Raleway"/>
                <a:sym typeface="Raleway"/>
              </a:rPr>
              <a:t>Выполнение плана перехода</a:t>
            </a:r>
            <a:r>
              <a:rPr lang="en" sz="1100">
                <a:solidFill>
                  <a:schemeClr val="dk2"/>
                </a:solidFill>
                <a:highlight>
                  <a:srgbClr val="FFFFFF"/>
                </a:highlight>
                <a:latin typeface="Raleway"/>
                <a:ea typeface="Raleway"/>
                <a:cs typeface="Raleway"/>
                <a:sym typeface="Raleway"/>
              </a:rPr>
              <a:t>. Заключается в последовательном выполнении мероприятий, описанных в документе "План перехода".</a:t>
            </a:r>
            <a:endParaRPr sz="1100">
              <a:solidFill>
                <a:schemeClr val="dk2"/>
              </a:solidFill>
              <a:highlight>
                <a:srgbClr val="FFFFFF"/>
              </a:highlight>
              <a:latin typeface="Raleway"/>
              <a:ea typeface="Raleway"/>
              <a:cs typeface="Raleway"/>
              <a:sym typeface="Raleway"/>
            </a:endParaRPr>
          </a:p>
          <a:p>
            <a:pPr indent="-298450" lvl="0" marL="457200" rtl="0" algn="l">
              <a:lnSpc>
                <a:spcPct val="95000"/>
              </a:lnSpc>
              <a:spcBef>
                <a:spcPts val="0"/>
              </a:spcBef>
              <a:spcAft>
                <a:spcPts val="0"/>
              </a:spcAft>
              <a:buClr>
                <a:schemeClr val="dk2"/>
              </a:buClr>
              <a:buSzPts val="1100"/>
              <a:buFont typeface="Raleway"/>
              <a:buChar char="●"/>
            </a:pPr>
            <a:r>
              <a:rPr b="1" i="1" lang="en" sz="1100">
                <a:solidFill>
                  <a:schemeClr val="dk2"/>
                </a:solidFill>
                <a:highlight>
                  <a:srgbClr val="FFFFFF"/>
                </a:highlight>
                <a:latin typeface="Raleway"/>
                <a:ea typeface="Raleway"/>
                <a:cs typeface="Raleway"/>
                <a:sym typeface="Raleway"/>
              </a:rPr>
              <a:t>Поддержка пользователей</a:t>
            </a:r>
            <a:r>
              <a:rPr i="1" lang="en" sz="1100">
                <a:solidFill>
                  <a:schemeClr val="dk2"/>
                </a:solidFill>
                <a:highlight>
                  <a:srgbClr val="FFFFFF"/>
                </a:highlight>
                <a:latin typeface="Raleway"/>
                <a:ea typeface="Raleway"/>
                <a:cs typeface="Raleway"/>
                <a:sym typeface="Raleway"/>
              </a:rPr>
              <a:t>. </a:t>
            </a:r>
            <a:r>
              <a:rPr lang="en" sz="1100">
                <a:solidFill>
                  <a:schemeClr val="dk2"/>
                </a:solidFill>
                <a:highlight>
                  <a:srgbClr val="FFFFFF"/>
                </a:highlight>
                <a:latin typeface="Raleway"/>
                <a:ea typeface="Raleway"/>
                <a:cs typeface="Raleway"/>
                <a:sym typeface="Raleway"/>
              </a:rPr>
              <a:t>После переноса обновлений в продуктивную систему заказчика осуществляется оперативная поддержка пользователей и решение оставшихся проблем.</a:t>
            </a:r>
            <a:endParaRPr sz="1100">
              <a:solidFill>
                <a:schemeClr val="dk2"/>
              </a:solidFill>
              <a:highlight>
                <a:srgbClr val="FFFFFF"/>
              </a:highlight>
              <a:latin typeface="Raleway"/>
              <a:ea typeface="Raleway"/>
              <a:cs typeface="Raleway"/>
              <a:sym typeface="Raleway"/>
            </a:endParaRPr>
          </a:p>
          <a:p>
            <a:pPr indent="0" lvl="0" marL="0" rtl="0" algn="l">
              <a:lnSpc>
                <a:spcPct val="95000"/>
              </a:lnSpc>
              <a:spcBef>
                <a:spcPts val="1500"/>
              </a:spcBef>
              <a:spcAft>
                <a:spcPts val="1200"/>
              </a:spcAft>
              <a:buSzPts val="1018"/>
              <a:buNone/>
            </a:pPr>
            <a:r>
              <a:t/>
            </a:r>
            <a:endParaRPr sz="1100"/>
          </a:p>
        </p:txBody>
      </p:sp>
      <p:pic>
        <p:nvPicPr>
          <p:cNvPr id="252" name="Google Shape;252;p42"/>
          <p:cNvPicPr preferRelativeResize="0"/>
          <p:nvPr/>
        </p:nvPicPr>
        <p:blipFill>
          <a:blip r:embed="rId3">
            <a:alphaModFix/>
          </a:blip>
          <a:stretch>
            <a:fillRect/>
          </a:stretch>
        </p:blipFill>
        <p:spPr>
          <a:xfrm>
            <a:off x="4161282" y="4454875"/>
            <a:ext cx="821427" cy="3324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3"/>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Модернизация предприятия</a:t>
            </a:r>
            <a:endParaRPr sz="2000"/>
          </a:p>
        </p:txBody>
      </p:sp>
      <p:sp>
        <p:nvSpPr>
          <p:cNvPr id="258" name="Google Shape;258;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sz="1400">
                <a:solidFill>
                  <a:schemeClr val="dk2"/>
                </a:solidFill>
                <a:highlight>
                  <a:srgbClr val="FFFFFF"/>
                </a:highlight>
                <a:latin typeface="Raleway"/>
                <a:ea typeface="Raleway"/>
                <a:cs typeface="Raleway"/>
                <a:sym typeface="Raleway"/>
              </a:rPr>
              <a:t>Модернизация ИС – это одна из многочисленных процедур, требуемых для модернизации всего предприятия в целом.</a:t>
            </a:r>
            <a:endParaRPr sz="1400">
              <a:solidFill>
                <a:schemeClr val="dk2"/>
              </a:solidFill>
              <a:highlight>
                <a:srgbClr val="FFFFFF"/>
              </a:highlight>
              <a:latin typeface="Raleway"/>
              <a:ea typeface="Raleway"/>
              <a:cs typeface="Raleway"/>
              <a:sym typeface="Raleway"/>
            </a:endParaRPr>
          </a:p>
          <a:p>
            <a:pPr indent="0" lvl="0" marL="0" rtl="0" algn="l">
              <a:lnSpc>
                <a:spcPct val="95000"/>
              </a:lnSpc>
              <a:spcBef>
                <a:spcPts val="1500"/>
              </a:spcBef>
              <a:spcAft>
                <a:spcPts val="1200"/>
              </a:spcAft>
              <a:buSzPts val="1018"/>
              <a:buNone/>
            </a:pPr>
            <a:r>
              <a:t/>
            </a:r>
            <a:endParaRPr sz="1100"/>
          </a:p>
        </p:txBody>
      </p:sp>
      <p:pic>
        <p:nvPicPr>
          <p:cNvPr id="259" name="Google Shape;259;p43"/>
          <p:cNvPicPr preferRelativeResize="0"/>
          <p:nvPr/>
        </p:nvPicPr>
        <p:blipFill>
          <a:blip r:embed="rId3">
            <a:alphaModFix/>
          </a:blip>
          <a:stretch>
            <a:fillRect/>
          </a:stretch>
        </p:blipFill>
        <p:spPr>
          <a:xfrm>
            <a:off x="1630100" y="1857754"/>
            <a:ext cx="5883800" cy="3045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4"/>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Своевременность модернизации</a:t>
            </a:r>
            <a:endParaRPr sz="2000"/>
          </a:p>
        </p:txBody>
      </p:sp>
      <p:sp>
        <p:nvSpPr>
          <p:cNvPr id="265" name="Google Shape;265;p44"/>
          <p:cNvSpPr txBox="1"/>
          <p:nvPr>
            <p:ph idx="1" type="body"/>
          </p:nvPr>
        </p:nvSpPr>
        <p:spPr>
          <a:xfrm>
            <a:off x="311700" y="1152475"/>
            <a:ext cx="6145500" cy="3416400"/>
          </a:xfrm>
          <a:prstGeom prst="rect">
            <a:avLst/>
          </a:prstGeom>
        </p:spPr>
        <p:txBody>
          <a:bodyPr anchorCtr="0" anchor="t" bIns="91425" lIns="91425" spcFirstLastPara="1" rIns="91425" wrap="square" tIns="91425">
            <a:noAutofit/>
          </a:bodyPr>
          <a:lstStyle/>
          <a:p>
            <a:pPr indent="0" lvl="0" marL="0" rtl="0" algn="l">
              <a:lnSpc>
                <a:spcPct val="163636"/>
              </a:lnSpc>
              <a:spcBef>
                <a:spcPts val="0"/>
              </a:spcBef>
              <a:spcAft>
                <a:spcPts val="0"/>
              </a:spcAft>
              <a:buClr>
                <a:schemeClr val="dk2"/>
              </a:buClr>
              <a:buSzPts val="1100"/>
              <a:buFont typeface="Arial"/>
              <a:buNone/>
            </a:pPr>
            <a:r>
              <a:rPr lang="en" sz="1400">
                <a:solidFill>
                  <a:schemeClr val="dk2"/>
                </a:solidFill>
                <a:highlight>
                  <a:srgbClr val="FFFFFF"/>
                </a:highlight>
                <a:latin typeface="Raleway"/>
                <a:ea typeface="Raleway"/>
                <a:cs typeface="Raleway"/>
                <a:sym typeface="Raleway"/>
              </a:rPr>
              <a:t>Своевременное выполнение обновлений поможет избежать следующих негативных последствий:</a:t>
            </a:r>
            <a:endParaRPr sz="1400">
              <a:solidFill>
                <a:schemeClr val="dk2"/>
              </a:solidFill>
              <a:highlight>
                <a:srgbClr val="FFFFFF"/>
              </a:highlight>
              <a:latin typeface="Raleway"/>
              <a:ea typeface="Raleway"/>
              <a:cs typeface="Raleway"/>
              <a:sym typeface="Raleway"/>
            </a:endParaRPr>
          </a:p>
          <a:p>
            <a:pPr indent="-317500" lvl="0" marL="457200" rtl="0" algn="l">
              <a:spcBef>
                <a:spcPts val="1200"/>
              </a:spcBef>
              <a:spcAft>
                <a:spcPts val="0"/>
              </a:spcAft>
              <a:buClr>
                <a:schemeClr val="dk2"/>
              </a:buClr>
              <a:buSzPts val="1400"/>
              <a:buFont typeface="Raleway"/>
              <a:buChar char="●"/>
            </a:pPr>
            <a:r>
              <a:rPr lang="en" sz="1400">
                <a:solidFill>
                  <a:schemeClr val="dk2"/>
                </a:solidFill>
                <a:highlight>
                  <a:srgbClr val="FFFFFF"/>
                </a:highlight>
                <a:latin typeface="Raleway"/>
                <a:ea typeface="Raleway"/>
                <a:cs typeface="Raleway"/>
                <a:sym typeface="Raleway"/>
              </a:rPr>
              <a:t>развитие информационной системы под требования бизнеса только за счет собственных разработок;</a:t>
            </a:r>
            <a:endParaRPr sz="1400">
              <a:solidFill>
                <a:schemeClr val="dk2"/>
              </a:solidFill>
              <a:highlight>
                <a:srgbClr val="FFFFFF"/>
              </a:highlight>
              <a:latin typeface="Raleway"/>
              <a:ea typeface="Raleway"/>
              <a:cs typeface="Raleway"/>
              <a:sym typeface="Raleway"/>
            </a:endParaRPr>
          </a:p>
          <a:p>
            <a:pPr indent="-317500" lvl="0" marL="457200" rtl="0" algn="l">
              <a:spcBef>
                <a:spcPts val="0"/>
              </a:spcBef>
              <a:spcAft>
                <a:spcPts val="0"/>
              </a:spcAft>
              <a:buClr>
                <a:schemeClr val="dk2"/>
              </a:buClr>
              <a:buSzPts val="1400"/>
              <a:buFont typeface="Raleway"/>
              <a:buChar char="●"/>
            </a:pPr>
            <a:r>
              <a:rPr lang="en" sz="1400">
                <a:solidFill>
                  <a:schemeClr val="dk2"/>
                </a:solidFill>
                <a:highlight>
                  <a:srgbClr val="FFFFFF"/>
                </a:highlight>
                <a:latin typeface="Raleway"/>
                <a:ea typeface="Raleway"/>
                <a:cs typeface="Raleway"/>
                <a:sym typeface="Raleway"/>
              </a:rPr>
              <a:t>увеличение количества собственных разработок приводит только к установке нот и обновлений, устраняющих ошибки и необходимых для выполнения требований изменения законодательства. Со временем установка таких обновления становится все более трудоемкой;</a:t>
            </a:r>
            <a:endParaRPr sz="1400">
              <a:solidFill>
                <a:schemeClr val="dk2"/>
              </a:solidFill>
              <a:highlight>
                <a:srgbClr val="FFFFFF"/>
              </a:highlight>
              <a:latin typeface="Raleway"/>
              <a:ea typeface="Raleway"/>
              <a:cs typeface="Raleway"/>
              <a:sym typeface="Raleway"/>
            </a:endParaRPr>
          </a:p>
          <a:p>
            <a:pPr indent="-317500" lvl="0" marL="457200" rtl="0" algn="l">
              <a:spcBef>
                <a:spcPts val="0"/>
              </a:spcBef>
              <a:spcAft>
                <a:spcPts val="0"/>
              </a:spcAft>
              <a:buClr>
                <a:schemeClr val="dk2"/>
              </a:buClr>
              <a:buSzPts val="1400"/>
              <a:buFont typeface="Raleway"/>
              <a:buChar char="●"/>
            </a:pPr>
            <a:r>
              <a:rPr lang="en" sz="1400">
                <a:solidFill>
                  <a:schemeClr val="dk2"/>
                </a:solidFill>
                <a:highlight>
                  <a:srgbClr val="FFFFFF"/>
                </a:highlight>
                <a:latin typeface="Raleway"/>
                <a:ea typeface="Raleway"/>
                <a:cs typeface="Raleway"/>
                <a:sym typeface="Raleway"/>
              </a:rPr>
              <a:t>увеличение стоимости поддержки информационных систем;</a:t>
            </a:r>
            <a:endParaRPr sz="1400">
              <a:solidFill>
                <a:schemeClr val="dk2"/>
              </a:solidFill>
              <a:highlight>
                <a:srgbClr val="FFFFFF"/>
              </a:highlight>
              <a:latin typeface="Raleway"/>
              <a:ea typeface="Raleway"/>
              <a:cs typeface="Raleway"/>
              <a:sym typeface="Raleway"/>
            </a:endParaRPr>
          </a:p>
          <a:p>
            <a:pPr indent="-317500" lvl="0" marL="457200" rtl="0" algn="l">
              <a:spcBef>
                <a:spcPts val="0"/>
              </a:spcBef>
              <a:spcAft>
                <a:spcPts val="0"/>
              </a:spcAft>
              <a:buClr>
                <a:schemeClr val="dk2"/>
              </a:buClr>
              <a:buSzPts val="1400"/>
              <a:buFont typeface="Raleway"/>
              <a:buChar char="●"/>
            </a:pPr>
            <a:r>
              <a:rPr lang="en" sz="1400">
                <a:solidFill>
                  <a:schemeClr val="dk2"/>
                </a:solidFill>
                <a:highlight>
                  <a:srgbClr val="FFFFFF"/>
                </a:highlight>
                <a:latin typeface="Raleway"/>
                <a:ea typeface="Raleway"/>
                <a:cs typeface="Raleway"/>
                <a:sym typeface="Raleway"/>
              </a:rPr>
              <a:t>завершение поддержки производителей устаревших баз данных и операционных систем;</a:t>
            </a:r>
            <a:endParaRPr sz="1400">
              <a:solidFill>
                <a:schemeClr val="dk2"/>
              </a:solidFill>
              <a:highlight>
                <a:srgbClr val="FFFFFF"/>
              </a:highlight>
              <a:latin typeface="Raleway"/>
              <a:ea typeface="Raleway"/>
              <a:cs typeface="Raleway"/>
              <a:sym typeface="Raleway"/>
            </a:endParaRPr>
          </a:p>
          <a:p>
            <a:pPr indent="-317500" lvl="0" marL="457200" rtl="0" algn="l">
              <a:spcBef>
                <a:spcPts val="0"/>
              </a:spcBef>
              <a:spcAft>
                <a:spcPts val="0"/>
              </a:spcAft>
              <a:buClr>
                <a:schemeClr val="dk2"/>
              </a:buClr>
              <a:buSzPts val="1400"/>
              <a:buFont typeface="Raleway"/>
              <a:buChar char="●"/>
            </a:pPr>
            <a:r>
              <a:rPr lang="en" sz="1400">
                <a:solidFill>
                  <a:schemeClr val="dk2"/>
                </a:solidFill>
                <a:highlight>
                  <a:srgbClr val="FFFFFF"/>
                </a:highlight>
                <a:latin typeface="Raleway"/>
                <a:ea typeface="Raleway"/>
                <a:cs typeface="Raleway"/>
                <a:sym typeface="Raleway"/>
              </a:rPr>
              <a:t>снижение общего уровня безопасности системы.</a:t>
            </a:r>
            <a:endParaRPr sz="1400">
              <a:solidFill>
                <a:schemeClr val="dk2"/>
              </a:solidFill>
              <a:highlight>
                <a:srgbClr val="FFFFFF"/>
              </a:highlight>
              <a:latin typeface="Raleway"/>
              <a:ea typeface="Raleway"/>
              <a:cs typeface="Raleway"/>
              <a:sym typeface="Raleway"/>
            </a:endParaRPr>
          </a:p>
          <a:p>
            <a:pPr indent="0" lvl="0" marL="0" rtl="0" algn="l">
              <a:spcBef>
                <a:spcPts val="1500"/>
              </a:spcBef>
              <a:spcAft>
                <a:spcPts val="1200"/>
              </a:spcAft>
              <a:buNone/>
            </a:pPr>
            <a:r>
              <a:t/>
            </a:r>
            <a:endParaRPr/>
          </a:p>
        </p:txBody>
      </p:sp>
      <p:pic>
        <p:nvPicPr>
          <p:cNvPr id="266" name="Google Shape;266;p44"/>
          <p:cNvPicPr preferRelativeResize="0"/>
          <p:nvPr/>
        </p:nvPicPr>
        <p:blipFill>
          <a:blip r:embed="rId3">
            <a:alphaModFix/>
          </a:blip>
          <a:stretch>
            <a:fillRect/>
          </a:stretch>
        </p:blipFill>
        <p:spPr>
          <a:xfrm>
            <a:off x="6646350" y="1669675"/>
            <a:ext cx="2382001" cy="23819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5"/>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Заключение</a:t>
            </a:r>
            <a:endParaRPr sz="2000"/>
          </a:p>
        </p:txBody>
      </p:sp>
      <p:sp>
        <p:nvSpPr>
          <p:cNvPr id="272" name="Google Shape;272;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chemeClr val="dk2"/>
                </a:solidFill>
                <a:latin typeface="Raleway"/>
                <a:ea typeface="Raleway"/>
                <a:cs typeface="Raleway"/>
                <a:sym typeface="Raleway"/>
              </a:rPr>
              <a:t>	</a:t>
            </a:r>
            <a:r>
              <a:rPr b="1" i="1" lang="en" sz="1400">
                <a:solidFill>
                  <a:schemeClr val="dk2"/>
                </a:solidFill>
                <a:latin typeface="Raleway"/>
                <a:ea typeface="Raleway"/>
                <a:cs typeface="Raleway"/>
                <a:sym typeface="Raleway"/>
              </a:rPr>
              <a:t>Информационные системы</a:t>
            </a:r>
            <a:r>
              <a:rPr lang="en" sz="1400">
                <a:solidFill>
                  <a:schemeClr val="dk2"/>
                </a:solidFill>
                <a:latin typeface="Raleway"/>
                <a:ea typeface="Raleway"/>
                <a:cs typeface="Raleway"/>
                <a:sym typeface="Raleway"/>
              </a:rPr>
              <a:t> нужны для </a:t>
            </a:r>
            <a:r>
              <a:rPr lang="en" sz="1400">
                <a:solidFill>
                  <a:schemeClr val="dk2"/>
                </a:solidFill>
                <a:highlight>
                  <a:srgbClr val="FFFFFF"/>
                </a:highlight>
                <a:latin typeface="Raleway"/>
                <a:ea typeface="Raleway"/>
                <a:cs typeface="Raleway"/>
                <a:sym typeface="Raleway"/>
              </a:rPr>
              <a:t> эффективного внедрения всех ресурсов, увеличения значения управленческих принимаемых решений,ориентированных на повышение доходов. Каждая компания сегодня должна иметь ИС. Мы рассмотрели варианты и подходы к созданию правильной системы, удовлетворяющей все потребности компании, а также позволяющей организации конкурировать на рынке.</a:t>
            </a:r>
            <a:endParaRPr sz="1400">
              <a:solidFill>
                <a:schemeClr val="dk2"/>
              </a:solidFill>
              <a:highlight>
                <a:srgbClr val="FFFFFF"/>
              </a:highlight>
              <a:latin typeface="Raleway"/>
              <a:ea typeface="Raleway"/>
              <a:cs typeface="Raleway"/>
              <a:sym typeface="Raleway"/>
            </a:endParaRPr>
          </a:p>
          <a:p>
            <a:pPr indent="0" lvl="0" marL="0" rtl="0" algn="l">
              <a:spcBef>
                <a:spcPts val="1200"/>
              </a:spcBef>
              <a:spcAft>
                <a:spcPts val="1200"/>
              </a:spcAft>
              <a:buClr>
                <a:schemeClr val="dk2"/>
              </a:buClr>
              <a:buSzPts val="1100"/>
              <a:buFont typeface="Arial"/>
              <a:buNone/>
            </a:pPr>
            <a:r>
              <a:t/>
            </a:r>
            <a:endParaRPr sz="1400">
              <a:solidFill>
                <a:schemeClr val="dk2"/>
              </a:solidFill>
              <a:latin typeface="Raleway"/>
              <a:ea typeface="Raleway"/>
              <a:cs typeface="Raleway"/>
              <a:sym typeface="Raleway"/>
            </a:endParaRPr>
          </a:p>
        </p:txBody>
      </p:sp>
      <p:pic>
        <p:nvPicPr>
          <p:cNvPr id="273" name="Google Shape;273;p45"/>
          <p:cNvPicPr preferRelativeResize="0"/>
          <p:nvPr/>
        </p:nvPicPr>
        <p:blipFill rotWithShape="1">
          <a:blip r:embed="rId3">
            <a:alphaModFix/>
          </a:blip>
          <a:srcRect b="7961" l="0" r="0" t="0"/>
          <a:stretch/>
        </p:blipFill>
        <p:spPr>
          <a:xfrm>
            <a:off x="3347650" y="2655025"/>
            <a:ext cx="2448725" cy="24339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Текущая ситуация</a:t>
            </a:r>
            <a:endParaRPr sz="2000"/>
          </a:p>
        </p:txBody>
      </p:sp>
      <p:sp>
        <p:nvSpPr>
          <p:cNvPr id="79" name="Google Shape;79;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chemeClr val="dk2"/>
                </a:solidFill>
                <a:latin typeface="Raleway"/>
                <a:ea typeface="Raleway"/>
                <a:cs typeface="Raleway"/>
                <a:sym typeface="Raleway"/>
              </a:rPr>
              <a:t>Проанализировав входные данные, можно сделать следующие выводы:</a:t>
            </a:r>
            <a:endParaRPr sz="1400">
              <a:solidFill>
                <a:schemeClr val="dk2"/>
              </a:solidFill>
              <a:latin typeface="Raleway"/>
              <a:ea typeface="Raleway"/>
              <a:cs typeface="Raleway"/>
              <a:sym typeface="Raleway"/>
            </a:endParaRPr>
          </a:p>
          <a:p>
            <a:pPr indent="-317500" lvl="0" marL="457200" rtl="0" algn="l">
              <a:spcBef>
                <a:spcPts val="1200"/>
              </a:spcBef>
              <a:spcAft>
                <a:spcPts val="0"/>
              </a:spcAft>
              <a:buClr>
                <a:schemeClr val="dk2"/>
              </a:buClr>
              <a:buSzPts val="1400"/>
              <a:buFont typeface="Raleway"/>
              <a:buChar char="●"/>
            </a:pPr>
            <a:r>
              <a:rPr lang="en" sz="1400">
                <a:solidFill>
                  <a:schemeClr val="dk2"/>
                </a:solidFill>
                <a:latin typeface="Raleway"/>
                <a:ea typeface="Raleway"/>
                <a:cs typeface="Raleway"/>
                <a:sym typeface="Raleway"/>
              </a:rPr>
              <a:t>организация уже имеет информационную систему, которая нуждается в модернизации;</a:t>
            </a:r>
            <a:endParaRPr sz="1400">
              <a:solidFill>
                <a:schemeClr val="dk2"/>
              </a:solidFill>
              <a:latin typeface="Raleway"/>
              <a:ea typeface="Raleway"/>
              <a:cs typeface="Raleway"/>
              <a:sym typeface="Raleway"/>
            </a:endParaRPr>
          </a:p>
          <a:p>
            <a:pPr indent="-317500" lvl="0" marL="457200" rtl="0" algn="l">
              <a:spcBef>
                <a:spcPts val="0"/>
              </a:spcBef>
              <a:spcAft>
                <a:spcPts val="0"/>
              </a:spcAft>
              <a:buClr>
                <a:schemeClr val="dk2"/>
              </a:buClr>
              <a:buSzPts val="1400"/>
              <a:buFont typeface="Raleway"/>
              <a:buChar char="●"/>
            </a:pPr>
            <a:r>
              <a:rPr lang="en" sz="1400">
                <a:solidFill>
                  <a:schemeClr val="dk2"/>
                </a:solidFill>
                <a:latin typeface="Raleway"/>
                <a:ea typeface="Raleway"/>
                <a:cs typeface="Raleway"/>
                <a:sym typeface="Raleway"/>
              </a:rPr>
              <a:t>в организации нет специалистов, способных произвести модернизацию текущей системы до должного уровня;</a:t>
            </a:r>
            <a:endParaRPr sz="1400">
              <a:solidFill>
                <a:schemeClr val="dk2"/>
              </a:solidFill>
              <a:latin typeface="Raleway"/>
              <a:ea typeface="Raleway"/>
              <a:cs typeface="Raleway"/>
              <a:sym typeface="Raleway"/>
            </a:endParaRPr>
          </a:p>
          <a:p>
            <a:pPr indent="0" lvl="0" marL="0" rtl="0" algn="l">
              <a:spcBef>
                <a:spcPts val="1200"/>
              </a:spcBef>
              <a:spcAft>
                <a:spcPts val="1200"/>
              </a:spcAft>
              <a:buNone/>
            </a:pPr>
            <a:r>
              <a:rPr lang="en" sz="1400">
                <a:solidFill>
                  <a:schemeClr val="dk2"/>
                </a:solidFill>
                <a:latin typeface="Raleway"/>
                <a:ea typeface="Raleway"/>
                <a:cs typeface="Raleway"/>
                <a:sym typeface="Raleway"/>
              </a:rPr>
              <a:t>Далее рассматриваются этапы и </a:t>
            </a:r>
            <a:r>
              <a:rPr lang="en" sz="1400">
                <a:solidFill>
                  <a:schemeClr val="dk2"/>
                </a:solidFill>
                <a:latin typeface="Raleway"/>
                <a:ea typeface="Raleway"/>
                <a:cs typeface="Raleway"/>
                <a:sym typeface="Raleway"/>
              </a:rPr>
              <a:t>теоретические</a:t>
            </a:r>
            <a:r>
              <a:rPr lang="en" sz="1400">
                <a:solidFill>
                  <a:schemeClr val="dk2"/>
                </a:solidFill>
                <a:latin typeface="Raleway"/>
                <a:ea typeface="Raleway"/>
                <a:cs typeface="Raleway"/>
                <a:sym typeface="Raleway"/>
              </a:rPr>
              <a:t> материалы, которые помогут наладить процесс  </a:t>
            </a:r>
            <a:r>
              <a:rPr lang="en" sz="1400">
                <a:solidFill>
                  <a:schemeClr val="dk2"/>
                </a:solidFill>
                <a:latin typeface="Raleway"/>
                <a:ea typeface="Raleway"/>
                <a:cs typeface="Raleway"/>
                <a:sym typeface="Raleway"/>
              </a:rPr>
              <a:t>«</a:t>
            </a:r>
            <a:r>
              <a:rPr i="1" lang="en" sz="1400">
                <a:solidFill>
                  <a:schemeClr val="dk2"/>
                </a:solidFill>
                <a:latin typeface="Raleway"/>
                <a:ea typeface="Raleway"/>
                <a:cs typeface="Raleway"/>
                <a:sym typeface="Raleway"/>
              </a:rPr>
              <a:t>Разработки, приобретения и модернизации ИС</a:t>
            </a:r>
            <a:r>
              <a:rPr lang="en" sz="1400">
                <a:solidFill>
                  <a:schemeClr val="dk2"/>
                </a:solidFill>
                <a:latin typeface="Raleway"/>
                <a:ea typeface="Raleway"/>
                <a:cs typeface="Raleway"/>
                <a:sym typeface="Raleway"/>
              </a:rPr>
              <a:t>»</a:t>
            </a:r>
            <a:r>
              <a:rPr lang="en" sz="1400">
                <a:solidFill>
                  <a:schemeClr val="dk2"/>
                </a:solidFill>
                <a:latin typeface="Raleway"/>
                <a:ea typeface="Raleway"/>
                <a:cs typeface="Raleway"/>
                <a:sym typeface="Raleway"/>
              </a:rPr>
              <a:t> .</a:t>
            </a:r>
            <a:endParaRPr/>
          </a:p>
        </p:txBody>
      </p:sp>
      <p:pic>
        <p:nvPicPr>
          <p:cNvPr id="80" name="Google Shape;80;p16"/>
          <p:cNvPicPr preferRelativeResize="0"/>
          <p:nvPr/>
        </p:nvPicPr>
        <p:blipFill>
          <a:blip r:embed="rId3">
            <a:alphaModFix/>
          </a:blip>
          <a:stretch>
            <a:fillRect/>
          </a:stretch>
        </p:blipFill>
        <p:spPr>
          <a:xfrm>
            <a:off x="3668525" y="3110175"/>
            <a:ext cx="1806950" cy="1806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2"/>
              </a:buClr>
              <a:buSzPct val="50000"/>
              <a:buFont typeface="Arial"/>
              <a:buNone/>
            </a:pPr>
            <a:r>
              <a:rPr lang="en" sz="2200">
                <a:highlight>
                  <a:srgbClr val="FFFFFF"/>
                </a:highlight>
              </a:rPr>
              <a:t>Принципы создания информационной системы</a:t>
            </a:r>
            <a:endParaRPr sz="2200">
              <a:highlight>
                <a:srgbClr val="FFFFFF"/>
              </a:highlight>
            </a:endParaRPr>
          </a:p>
          <a:p>
            <a:pPr indent="0" lvl="0" marL="0" rtl="0" algn="l">
              <a:spcBef>
                <a:spcPts val="0"/>
              </a:spcBef>
              <a:spcAft>
                <a:spcPts val="0"/>
              </a:spcAft>
              <a:buNone/>
            </a:pPr>
            <a:r>
              <a:t/>
            </a:r>
            <a:endParaRPr/>
          </a:p>
        </p:txBody>
      </p:sp>
      <p:sp>
        <p:nvSpPr>
          <p:cNvPr id="86" name="Google Shape;86;p17"/>
          <p:cNvSpPr txBox="1"/>
          <p:nvPr>
            <p:ph idx="1" type="body"/>
          </p:nvPr>
        </p:nvSpPr>
        <p:spPr>
          <a:xfrm>
            <a:off x="311700" y="1152475"/>
            <a:ext cx="5006400" cy="3416400"/>
          </a:xfrm>
          <a:prstGeom prst="rect">
            <a:avLst/>
          </a:prstGeom>
        </p:spPr>
        <p:txBody>
          <a:bodyPr anchorCtr="0" anchor="t" bIns="91425" lIns="91425" spcFirstLastPara="1" rIns="91425" wrap="square" tIns="91425">
            <a:normAutofit fontScale="92500" lnSpcReduction="20000"/>
          </a:bodyPr>
          <a:lstStyle/>
          <a:p>
            <a:pPr indent="457200" lvl="0" marL="0" rtl="0" algn="l">
              <a:lnSpc>
                <a:spcPct val="109090"/>
              </a:lnSpc>
              <a:spcBef>
                <a:spcPts val="500"/>
              </a:spcBef>
              <a:spcAft>
                <a:spcPts val="0"/>
              </a:spcAft>
              <a:buNone/>
            </a:pPr>
            <a:r>
              <a:rPr lang="en" sz="1400">
                <a:solidFill>
                  <a:schemeClr val="dk2"/>
                </a:solidFill>
                <a:highlight>
                  <a:srgbClr val="FFFFFF"/>
                </a:highlight>
                <a:latin typeface="Raleway"/>
                <a:ea typeface="Raleway"/>
                <a:cs typeface="Raleway"/>
                <a:sym typeface="Raleway"/>
              </a:rPr>
              <a:t>Пользователи компьютерной техники и программного обеспечения неоднократно сталкивались с ситуацией, когда программное обеспечение, хорошо работающее на одном компьютере, не работает на другом таком же устройстве. Эта проблема называется </a:t>
            </a:r>
            <a:r>
              <a:rPr b="1" i="1" lang="en" sz="1400">
                <a:solidFill>
                  <a:schemeClr val="dk2"/>
                </a:solidFill>
                <a:highlight>
                  <a:srgbClr val="FFFFFF"/>
                </a:highlight>
                <a:latin typeface="Raleway"/>
                <a:ea typeface="Raleway"/>
                <a:cs typeface="Raleway"/>
                <a:sym typeface="Raleway"/>
              </a:rPr>
              <a:t>проблемой совместимости</a:t>
            </a:r>
            <a:r>
              <a:rPr lang="en" sz="1400">
                <a:solidFill>
                  <a:schemeClr val="dk2"/>
                </a:solidFill>
                <a:highlight>
                  <a:srgbClr val="FFFFFF"/>
                </a:highlight>
                <a:latin typeface="Raleway"/>
                <a:ea typeface="Raleway"/>
                <a:cs typeface="Raleway"/>
                <a:sym typeface="Raleway"/>
              </a:rPr>
              <a:t> вычислительных, телекоммуникационных и информационных устройств.</a:t>
            </a:r>
            <a:endParaRPr sz="1400">
              <a:solidFill>
                <a:schemeClr val="dk2"/>
              </a:solidFill>
              <a:highlight>
                <a:srgbClr val="FFFFFF"/>
              </a:highlight>
              <a:latin typeface="Raleway"/>
              <a:ea typeface="Raleway"/>
              <a:cs typeface="Raleway"/>
              <a:sym typeface="Raleway"/>
            </a:endParaRPr>
          </a:p>
          <a:p>
            <a:pPr indent="0" lvl="0" marL="0" rtl="0" algn="l">
              <a:lnSpc>
                <a:spcPct val="109090"/>
              </a:lnSpc>
              <a:spcBef>
                <a:spcPts val="500"/>
              </a:spcBef>
              <a:spcAft>
                <a:spcPts val="0"/>
              </a:spcAft>
              <a:buClr>
                <a:schemeClr val="dk2"/>
              </a:buClr>
              <a:buSzPct val="78571"/>
              <a:buFont typeface="Arial"/>
              <a:buNone/>
            </a:pPr>
            <a:r>
              <a:t/>
            </a:r>
            <a:endParaRPr sz="1400">
              <a:solidFill>
                <a:schemeClr val="dk2"/>
              </a:solidFill>
              <a:highlight>
                <a:srgbClr val="FFFFFF"/>
              </a:highlight>
              <a:latin typeface="Raleway"/>
              <a:ea typeface="Raleway"/>
              <a:cs typeface="Raleway"/>
              <a:sym typeface="Raleway"/>
            </a:endParaRPr>
          </a:p>
          <a:p>
            <a:pPr indent="457200" lvl="0" marL="0" rtl="0" algn="l">
              <a:lnSpc>
                <a:spcPct val="109090"/>
              </a:lnSpc>
              <a:spcBef>
                <a:spcPts val="500"/>
              </a:spcBef>
              <a:spcAft>
                <a:spcPts val="0"/>
              </a:spcAft>
              <a:buClr>
                <a:schemeClr val="dk2"/>
              </a:buClr>
              <a:buSzPct val="78571"/>
              <a:buFont typeface="Arial"/>
              <a:buNone/>
            </a:pPr>
            <a:r>
              <a:rPr lang="en" sz="1400">
                <a:solidFill>
                  <a:schemeClr val="dk2"/>
                </a:solidFill>
                <a:highlight>
                  <a:srgbClr val="FFFFFF"/>
                </a:highlight>
                <a:latin typeface="Raleway"/>
                <a:ea typeface="Raleway"/>
                <a:cs typeface="Raleway"/>
                <a:sym typeface="Raleway"/>
              </a:rPr>
              <a:t>Развитие систем и средств вычислительной техники, расширенное их внедрение во все сферы науки, техники, сферы обслуживания и быта привели к </a:t>
            </a:r>
            <a:r>
              <a:rPr b="1" i="1" lang="en" sz="1400">
                <a:solidFill>
                  <a:schemeClr val="dk2"/>
                </a:solidFill>
                <a:highlight>
                  <a:srgbClr val="FFFFFF"/>
                </a:highlight>
                <a:latin typeface="Raleway"/>
                <a:ea typeface="Raleway"/>
                <a:cs typeface="Raleway"/>
                <a:sym typeface="Raleway"/>
              </a:rPr>
              <a:t>необходимости объединения</a:t>
            </a:r>
            <a:r>
              <a:rPr lang="en" sz="1400">
                <a:solidFill>
                  <a:schemeClr val="dk2"/>
                </a:solidFill>
                <a:highlight>
                  <a:srgbClr val="FFFFFF"/>
                </a:highlight>
                <a:latin typeface="Raleway"/>
                <a:ea typeface="Raleway"/>
                <a:cs typeface="Raleway"/>
                <a:sym typeface="Raleway"/>
              </a:rPr>
              <a:t> конкретных вычислительных устройств и реализованных на их основе информационных систем </a:t>
            </a:r>
            <a:r>
              <a:rPr b="1" i="1" lang="en" sz="1400">
                <a:solidFill>
                  <a:schemeClr val="dk2"/>
                </a:solidFill>
                <a:highlight>
                  <a:srgbClr val="FFFFFF"/>
                </a:highlight>
                <a:latin typeface="Raleway"/>
                <a:ea typeface="Raleway"/>
                <a:cs typeface="Raleway"/>
                <a:sym typeface="Raleway"/>
              </a:rPr>
              <a:t>в единые информационно-вычислительные системы</a:t>
            </a:r>
            <a:r>
              <a:rPr lang="en" sz="1400">
                <a:solidFill>
                  <a:schemeClr val="dk2"/>
                </a:solidFill>
                <a:highlight>
                  <a:srgbClr val="FFFFFF"/>
                </a:highlight>
                <a:latin typeface="Raleway"/>
                <a:ea typeface="Raleway"/>
                <a:cs typeface="Raleway"/>
                <a:sym typeface="Raleway"/>
              </a:rPr>
              <a:t> (ИВС) и среды. </a:t>
            </a:r>
            <a:endParaRPr sz="1400">
              <a:solidFill>
                <a:schemeClr val="dk2"/>
              </a:solidFill>
              <a:highlight>
                <a:srgbClr val="FFFFFF"/>
              </a:highlight>
              <a:latin typeface="Raleway"/>
              <a:ea typeface="Raleway"/>
              <a:cs typeface="Raleway"/>
              <a:sym typeface="Raleway"/>
            </a:endParaRPr>
          </a:p>
          <a:p>
            <a:pPr indent="0" lvl="0" marL="0" rtl="0" algn="l">
              <a:spcBef>
                <a:spcPts val="500"/>
              </a:spcBef>
              <a:spcAft>
                <a:spcPts val="1200"/>
              </a:spcAft>
              <a:buNone/>
            </a:pPr>
            <a:r>
              <a:t/>
            </a:r>
            <a:endParaRPr/>
          </a:p>
        </p:txBody>
      </p:sp>
      <p:pic>
        <p:nvPicPr>
          <p:cNvPr id="87" name="Google Shape;87;p17"/>
          <p:cNvPicPr preferRelativeResize="0"/>
          <p:nvPr/>
        </p:nvPicPr>
        <p:blipFill>
          <a:blip r:embed="rId3">
            <a:alphaModFix/>
          </a:blip>
          <a:stretch>
            <a:fillRect/>
          </a:stretch>
        </p:blipFill>
        <p:spPr>
          <a:xfrm>
            <a:off x="5491983" y="1242296"/>
            <a:ext cx="3404625" cy="26589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highlight>
                  <a:srgbClr val="FFFFFF"/>
                </a:highlight>
              </a:rPr>
              <a:t>Принцип "открытости" информационной системы</a:t>
            </a:r>
            <a:endParaRPr sz="2000"/>
          </a:p>
        </p:txBody>
      </p:sp>
      <p:sp>
        <p:nvSpPr>
          <p:cNvPr id="93" name="Google Shape;93;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457200" lvl="0" marL="0" rtl="0" algn="l">
              <a:spcBef>
                <a:spcPts val="0"/>
              </a:spcBef>
              <a:spcAft>
                <a:spcPts val="1200"/>
              </a:spcAft>
              <a:buNone/>
            </a:pPr>
            <a:r>
              <a:rPr b="1" i="1" lang="en" sz="1250">
                <a:solidFill>
                  <a:schemeClr val="dk2"/>
                </a:solidFill>
                <a:latin typeface="Raleway"/>
                <a:ea typeface="Raleway"/>
                <a:cs typeface="Raleway"/>
                <a:sym typeface="Raleway"/>
              </a:rPr>
              <a:t>Открытая система</a:t>
            </a:r>
            <a:r>
              <a:rPr lang="en" sz="1250">
                <a:solidFill>
                  <a:schemeClr val="dk2"/>
                </a:solidFill>
                <a:latin typeface="Raleway"/>
                <a:ea typeface="Raleway"/>
                <a:cs typeface="Raleway"/>
                <a:sym typeface="Raleway"/>
              </a:rPr>
              <a:t> – </a:t>
            </a:r>
            <a:r>
              <a:rPr lang="en" sz="1250">
                <a:solidFill>
                  <a:schemeClr val="dk2"/>
                </a:solidFill>
                <a:highlight>
                  <a:srgbClr val="FFFFFF"/>
                </a:highlight>
                <a:latin typeface="Raleway"/>
                <a:ea typeface="Raleway"/>
                <a:cs typeface="Raleway"/>
                <a:sym typeface="Raleway"/>
              </a:rPr>
              <a:t>исчерпывающий и согласованный набор международных стандартов на информационные технологии и профили функциональных стандартов, которые специфицируют интерфейсы, службы и поддерживающие их форматы, чтобы обеспечить взаимодействие и мобильность программных приложений, данных и персонала.</a:t>
            </a:r>
            <a:endParaRPr sz="1250">
              <a:solidFill>
                <a:schemeClr val="dk2"/>
              </a:solidFill>
              <a:latin typeface="Raleway"/>
              <a:ea typeface="Raleway"/>
              <a:cs typeface="Raleway"/>
              <a:sym typeface="Raleway"/>
            </a:endParaRPr>
          </a:p>
        </p:txBody>
      </p:sp>
      <p:pic>
        <p:nvPicPr>
          <p:cNvPr id="94" name="Google Shape;94;p18"/>
          <p:cNvPicPr preferRelativeResize="0"/>
          <p:nvPr/>
        </p:nvPicPr>
        <p:blipFill rotWithShape="1">
          <a:blip r:embed="rId3">
            <a:alphaModFix/>
          </a:blip>
          <a:srcRect b="0" l="0" r="0" t="23195"/>
          <a:stretch/>
        </p:blipFill>
        <p:spPr>
          <a:xfrm>
            <a:off x="2662238" y="2481050"/>
            <a:ext cx="3819524" cy="2267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Свойства открытых информационных систем</a:t>
            </a:r>
            <a:endParaRPr sz="2000"/>
          </a:p>
        </p:txBody>
      </p:sp>
      <p:sp>
        <p:nvSpPr>
          <p:cNvPr id="100" name="Google Shape;100;p19"/>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p>
            <a:pPr indent="-304800" lvl="0" marL="457200" rtl="0" algn="l">
              <a:spcBef>
                <a:spcPts val="0"/>
              </a:spcBef>
              <a:spcAft>
                <a:spcPts val="0"/>
              </a:spcAft>
              <a:buClr>
                <a:schemeClr val="dk2"/>
              </a:buClr>
              <a:buSzPts val="1200"/>
              <a:buFont typeface="Raleway"/>
              <a:buChar char="●"/>
            </a:pPr>
            <a:r>
              <a:rPr b="1" i="1" lang="en" sz="1200">
                <a:solidFill>
                  <a:schemeClr val="dk2"/>
                </a:solidFill>
                <a:latin typeface="Raleway"/>
                <a:ea typeface="Raleway"/>
                <a:cs typeface="Raleway"/>
                <a:sym typeface="Raleway"/>
              </a:rPr>
              <a:t>расширяемость/масштабируемость</a:t>
            </a:r>
            <a:r>
              <a:rPr lang="en" sz="1200">
                <a:solidFill>
                  <a:schemeClr val="dk2"/>
                </a:solidFill>
                <a:latin typeface="Raleway"/>
                <a:ea typeface="Raleway"/>
                <a:cs typeface="Raleway"/>
                <a:sym typeface="Raleway"/>
              </a:rPr>
              <a:t> - обеспечение возможности добавления новых функций ИС или изменения некоторых уже имеющихся при неизменных остальных функциональных частях ИС;</a:t>
            </a:r>
            <a:endParaRPr sz="1200">
              <a:solidFill>
                <a:schemeClr val="dk2"/>
              </a:solidFill>
              <a:latin typeface="Raleway"/>
              <a:ea typeface="Raleway"/>
              <a:cs typeface="Raleway"/>
              <a:sym typeface="Raleway"/>
            </a:endParaRPr>
          </a:p>
          <a:p>
            <a:pPr indent="-304800" lvl="0" marL="457200" rtl="0" algn="l">
              <a:spcBef>
                <a:spcPts val="0"/>
              </a:spcBef>
              <a:spcAft>
                <a:spcPts val="0"/>
              </a:spcAft>
              <a:buClr>
                <a:schemeClr val="dk2"/>
              </a:buClr>
              <a:buSzPts val="1200"/>
              <a:buFont typeface="Raleway"/>
              <a:buChar char="●"/>
            </a:pPr>
            <a:r>
              <a:rPr b="1" i="1" lang="en" sz="1200">
                <a:solidFill>
                  <a:schemeClr val="dk2"/>
                </a:solidFill>
                <a:latin typeface="Raleway"/>
                <a:ea typeface="Raleway"/>
                <a:cs typeface="Raleway"/>
                <a:sym typeface="Raleway"/>
              </a:rPr>
              <a:t>мобильность/переносимость</a:t>
            </a:r>
            <a:r>
              <a:rPr lang="en" sz="1200">
                <a:solidFill>
                  <a:schemeClr val="dk2"/>
                </a:solidFill>
                <a:latin typeface="Raleway"/>
                <a:ea typeface="Raleway"/>
                <a:cs typeface="Raleway"/>
                <a:sym typeface="Raleway"/>
              </a:rPr>
              <a:t>: обеспечение возможности переноса программ, данных при модернизации или замене аппаратных платформ ИС и возможности работы с ними специалистов, пользующихся ИТ, без их переподготовки при изменениях ИС;</a:t>
            </a:r>
            <a:endParaRPr sz="1200">
              <a:solidFill>
                <a:schemeClr val="dk2"/>
              </a:solidFill>
              <a:latin typeface="Raleway"/>
              <a:ea typeface="Raleway"/>
              <a:cs typeface="Raleway"/>
              <a:sym typeface="Raleway"/>
            </a:endParaRPr>
          </a:p>
          <a:p>
            <a:pPr indent="-304800" lvl="0" marL="457200" rtl="0" algn="l">
              <a:spcBef>
                <a:spcPts val="0"/>
              </a:spcBef>
              <a:spcAft>
                <a:spcPts val="0"/>
              </a:spcAft>
              <a:buClr>
                <a:schemeClr val="dk2"/>
              </a:buClr>
              <a:buSzPts val="1200"/>
              <a:buFont typeface="Raleway"/>
              <a:buChar char="●"/>
            </a:pPr>
            <a:r>
              <a:rPr b="1" i="1" lang="en" sz="1200">
                <a:solidFill>
                  <a:schemeClr val="dk2"/>
                </a:solidFill>
                <a:latin typeface="Raleway"/>
                <a:ea typeface="Raleway"/>
                <a:cs typeface="Raleway"/>
                <a:sym typeface="Raleway"/>
              </a:rPr>
              <a:t>взаимодействие: способность к взаимодействию с другими ИС</a:t>
            </a:r>
            <a:r>
              <a:rPr lang="en" sz="1200">
                <a:solidFill>
                  <a:schemeClr val="dk2"/>
                </a:solidFill>
                <a:latin typeface="Raleway"/>
                <a:ea typeface="Raleway"/>
                <a:cs typeface="Raleway"/>
                <a:sym typeface="Raleway"/>
              </a:rPr>
              <a:t> (технические средства, на которых реализована информационная система, объединяются сетью или сетями различного уровня: от локальной до глобальной);</a:t>
            </a:r>
            <a:endParaRPr sz="1200">
              <a:solidFill>
                <a:schemeClr val="dk2"/>
              </a:solidFill>
              <a:latin typeface="Raleway"/>
              <a:ea typeface="Raleway"/>
              <a:cs typeface="Raleway"/>
              <a:sym typeface="Raleway"/>
            </a:endParaRPr>
          </a:p>
          <a:p>
            <a:pPr indent="-304800" lvl="0" marL="457200" rtl="0" algn="l">
              <a:spcBef>
                <a:spcPts val="0"/>
              </a:spcBef>
              <a:spcAft>
                <a:spcPts val="0"/>
              </a:spcAft>
              <a:buClr>
                <a:schemeClr val="dk2"/>
              </a:buClr>
              <a:buSzPts val="1200"/>
              <a:buFont typeface="Raleway"/>
              <a:buChar char="●"/>
            </a:pPr>
            <a:r>
              <a:rPr b="1" i="1" lang="en" sz="1200">
                <a:solidFill>
                  <a:schemeClr val="dk2"/>
                </a:solidFill>
                <a:latin typeface="Raleway"/>
                <a:ea typeface="Raleway"/>
                <a:cs typeface="Raleway"/>
                <a:sym typeface="Raleway"/>
              </a:rPr>
              <a:t>стандартизованность</a:t>
            </a:r>
            <a:r>
              <a:rPr lang="en" sz="1200">
                <a:solidFill>
                  <a:schemeClr val="dk2"/>
                </a:solidFill>
                <a:latin typeface="Raleway"/>
                <a:ea typeface="Raleway"/>
                <a:cs typeface="Raleway"/>
                <a:sym typeface="Raleway"/>
              </a:rPr>
              <a:t>: ИС проектируются и разрабатываются на основе согласованных международных стандартов и предложений, реализация открытости осуществляется на базе функциональных стандартов (профилей) в области информационных технологий;</a:t>
            </a:r>
            <a:endParaRPr sz="1200">
              <a:solidFill>
                <a:schemeClr val="dk2"/>
              </a:solidFill>
              <a:latin typeface="Raleway"/>
              <a:ea typeface="Raleway"/>
              <a:cs typeface="Raleway"/>
              <a:sym typeface="Raleway"/>
            </a:endParaRPr>
          </a:p>
          <a:p>
            <a:pPr indent="-304800" lvl="0" marL="457200" rtl="0" algn="l">
              <a:spcBef>
                <a:spcPts val="0"/>
              </a:spcBef>
              <a:spcAft>
                <a:spcPts val="0"/>
              </a:spcAft>
              <a:buClr>
                <a:schemeClr val="dk2"/>
              </a:buClr>
              <a:buSzPts val="1200"/>
              <a:buFont typeface="Raleway"/>
              <a:buChar char="●"/>
            </a:pPr>
            <a:r>
              <a:rPr b="1" i="1" lang="en" sz="1200">
                <a:solidFill>
                  <a:schemeClr val="dk2"/>
                </a:solidFill>
                <a:latin typeface="Raleway"/>
                <a:ea typeface="Raleway"/>
                <a:cs typeface="Raleway"/>
                <a:sym typeface="Raleway"/>
              </a:rPr>
              <a:t>дружественность к пользователю</a:t>
            </a:r>
            <a:r>
              <a:rPr lang="en" sz="1200">
                <a:solidFill>
                  <a:schemeClr val="dk2"/>
                </a:solidFill>
                <a:latin typeface="Raleway"/>
                <a:ea typeface="Raleway"/>
                <a:cs typeface="Raleway"/>
                <a:sym typeface="Raleway"/>
              </a:rPr>
              <a:t>: развитые унифицированные интерфейсы в процессах взаимодействия в системе "человек-машина", позволяющие работать пользователю, не имеющему специальной "компьютерной" подготовки.</a:t>
            </a:r>
            <a:endParaRPr sz="1200">
              <a:solidFill>
                <a:schemeClr val="dk2"/>
              </a:solidFill>
              <a:highlight>
                <a:srgbClr val="FFFFFF"/>
              </a:highlight>
              <a:latin typeface="Raleway"/>
              <a:ea typeface="Raleway"/>
              <a:cs typeface="Raleway"/>
              <a:sym typeface="Raleway"/>
            </a:endParaRPr>
          </a:p>
          <a:p>
            <a:pPr indent="0" lvl="0" marL="457200" rtl="0" algn="l">
              <a:spcBef>
                <a:spcPts val="1200"/>
              </a:spcBef>
              <a:spcAft>
                <a:spcPts val="1200"/>
              </a:spcAft>
              <a:buNone/>
            </a:pPr>
            <a:r>
              <a:t/>
            </a:r>
            <a:endParaRPr sz="1000">
              <a:solidFill>
                <a:schemeClr val="dk2"/>
              </a:solidFill>
              <a:highlight>
                <a:srgbClr val="FFFFFF"/>
              </a:highlight>
              <a:latin typeface="Raleway"/>
              <a:ea typeface="Raleway"/>
              <a:cs typeface="Raleway"/>
              <a:sym typeface="Ralew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Структура среды информационной системы</a:t>
            </a:r>
            <a:endParaRPr sz="2000"/>
          </a:p>
        </p:txBody>
      </p:sp>
      <p:sp>
        <p:nvSpPr>
          <p:cNvPr id="106" name="Google Shape;106;p20"/>
          <p:cNvSpPr txBox="1"/>
          <p:nvPr>
            <p:ph idx="1" type="body"/>
          </p:nvPr>
        </p:nvSpPr>
        <p:spPr>
          <a:xfrm>
            <a:off x="311700" y="1152475"/>
            <a:ext cx="4361400" cy="3416400"/>
          </a:xfrm>
          <a:prstGeom prst="rect">
            <a:avLst/>
          </a:prstGeom>
        </p:spPr>
        <p:txBody>
          <a:bodyPr anchorCtr="0" anchor="t" bIns="91425" lIns="91425" spcFirstLastPara="1" rIns="91425" wrap="square" tIns="91425">
            <a:noAutofit/>
          </a:bodyPr>
          <a:lstStyle/>
          <a:p>
            <a:pPr indent="457200" lvl="0" marL="0" rtl="0" algn="l">
              <a:spcBef>
                <a:spcPts val="0"/>
              </a:spcBef>
              <a:spcAft>
                <a:spcPts val="1200"/>
              </a:spcAft>
              <a:buNone/>
            </a:pPr>
            <a:r>
              <a:rPr lang="en" sz="1400">
                <a:solidFill>
                  <a:schemeClr val="dk2"/>
                </a:solidFill>
                <a:latin typeface="Raleway"/>
                <a:ea typeface="Raleway"/>
                <a:cs typeface="Raleway"/>
                <a:sym typeface="Raleway"/>
              </a:rPr>
              <a:t>Данная </a:t>
            </a:r>
            <a:r>
              <a:rPr lang="en" sz="1400">
                <a:solidFill>
                  <a:schemeClr val="dk2"/>
                </a:solidFill>
                <a:highlight>
                  <a:srgbClr val="FFFFFF"/>
                </a:highlight>
                <a:latin typeface="Raleway"/>
                <a:ea typeface="Raleway"/>
                <a:cs typeface="Raleway"/>
                <a:sym typeface="Raleway"/>
              </a:rPr>
              <a:t>модель используется более 20 лет и определяется системной сетевой архитектурой (SNA), предложенной IBM в 1974 году. Она основана на разбиении вычислительной среды на семь уровней, взаимодействие между которыми описывается соответствующими стандартами, и обеспечивает связь уровней вне зависимости от построения уровня в каждой конкретной реализации. Основным достоинством этой модели является детальное описание связей в среде с точки зрения технических устройств и коммуникационных взаимодействий. </a:t>
            </a:r>
            <a:endParaRPr sz="1400">
              <a:latin typeface="Raleway"/>
              <a:ea typeface="Raleway"/>
              <a:cs typeface="Raleway"/>
              <a:sym typeface="Raleway"/>
            </a:endParaRPr>
          </a:p>
        </p:txBody>
      </p:sp>
      <p:pic>
        <p:nvPicPr>
          <p:cNvPr id="107" name="Google Shape;107;p20"/>
          <p:cNvPicPr preferRelativeResize="0"/>
          <p:nvPr/>
        </p:nvPicPr>
        <p:blipFill>
          <a:blip r:embed="rId3">
            <a:alphaModFix/>
          </a:blip>
          <a:stretch>
            <a:fillRect/>
          </a:stretch>
        </p:blipFill>
        <p:spPr>
          <a:xfrm>
            <a:off x="4753275" y="1354063"/>
            <a:ext cx="4079025" cy="30132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Рассмотрение этапов</a:t>
            </a:r>
            <a:endParaRPr sz="2000"/>
          </a:p>
        </p:txBody>
      </p:sp>
      <p:sp>
        <p:nvSpPr>
          <p:cNvPr id="113" name="Google Shape;113;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457200" lvl="0" marL="0" rtl="0" algn="l">
              <a:spcBef>
                <a:spcPts val="0"/>
              </a:spcBef>
              <a:spcAft>
                <a:spcPts val="1200"/>
              </a:spcAft>
              <a:buNone/>
            </a:pPr>
            <a:r>
              <a:rPr lang="en" sz="1400">
                <a:solidFill>
                  <a:schemeClr val="dk2"/>
                </a:solidFill>
                <a:latin typeface="Raleway"/>
                <a:ea typeface="Raleway"/>
                <a:cs typeface="Raleway"/>
                <a:sym typeface="Raleway"/>
              </a:rPr>
              <a:t>Так как наш процесс </a:t>
            </a:r>
            <a:r>
              <a:rPr lang="en" sz="1400">
                <a:solidFill>
                  <a:schemeClr val="dk2"/>
                </a:solidFill>
                <a:latin typeface="Raleway"/>
                <a:ea typeface="Raleway"/>
                <a:cs typeface="Raleway"/>
                <a:sym typeface="Raleway"/>
              </a:rPr>
              <a:t>«</a:t>
            </a:r>
            <a:r>
              <a:rPr i="1" lang="en" sz="1400">
                <a:solidFill>
                  <a:schemeClr val="dk2"/>
                </a:solidFill>
                <a:latin typeface="Raleway"/>
                <a:ea typeface="Raleway"/>
                <a:cs typeface="Raleway"/>
                <a:sym typeface="Raleway"/>
              </a:rPr>
              <a:t>Разработка, приобретение модернизация ИС</a:t>
            </a:r>
            <a:r>
              <a:rPr lang="en" sz="1400">
                <a:solidFill>
                  <a:schemeClr val="dk2"/>
                </a:solidFill>
                <a:latin typeface="Raleway"/>
                <a:ea typeface="Raleway"/>
                <a:cs typeface="Raleway"/>
                <a:sym typeface="Raleway"/>
              </a:rPr>
              <a:t>», то нужно рассмотреть каждый этап.</a:t>
            </a:r>
            <a:endParaRPr sz="1400">
              <a:solidFill>
                <a:schemeClr val="dk2"/>
              </a:solidFill>
              <a:latin typeface="Raleway"/>
              <a:ea typeface="Raleway"/>
              <a:cs typeface="Raleway"/>
              <a:sym typeface="Raleway"/>
            </a:endParaRPr>
          </a:p>
        </p:txBody>
      </p:sp>
      <p:pic>
        <p:nvPicPr>
          <p:cNvPr id="114" name="Google Shape;114;p21"/>
          <p:cNvPicPr preferRelativeResize="0"/>
          <p:nvPr/>
        </p:nvPicPr>
        <p:blipFill>
          <a:blip r:embed="rId3">
            <a:alphaModFix/>
          </a:blip>
          <a:stretch>
            <a:fillRect/>
          </a:stretch>
        </p:blipFill>
        <p:spPr>
          <a:xfrm>
            <a:off x="3232473" y="1940975"/>
            <a:ext cx="2679075" cy="2790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